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74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5" r:id="rId18"/>
    <p:sldId id="271" r:id="rId19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6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96" y="-29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FAE5-7202-461A-8A34-C7F92B5E329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D5B-C153-44C0-8FDF-13E9F5EF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3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FAE5-7202-461A-8A34-C7F92B5E329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D5B-C153-44C0-8FDF-13E9F5EF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01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FAE5-7202-461A-8A34-C7F92B5E329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D5B-C153-44C0-8FDF-13E9F5EF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1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FAE5-7202-461A-8A34-C7F92B5E329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D5B-C153-44C0-8FDF-13E9F5EF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FAE5-7202-461A-8A34-C7F92B5E329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D5B-C153-44C0-8FDF-13E9F5EF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3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FAE5-7202-461A-8A34-C7F92B5E329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D5B-C153-44C0-8FDF-13E9F5EF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1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FAE5-7202-461A-8A34-C7F92B5E329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D5B-C153-44C0-8FDF-13E9F5EF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72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FAE5-7202-461A-8A34-C7F92B5E329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D5B-C153-44C0-8FDF-13E9F5EF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1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FAE5-7202-461A-8A34-C7F92B5E329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D5B-C153-44C0-8FDF-13E9F5EF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79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FAE5-7202-461A-8A34-C7F92B5E329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D5B-C153-44C0-8FDF-13E9F5EF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8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FAE5-7202-461A-8A34-C7F92B5E329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B8D5B-C153-44C0-8FDF-13E9F5EF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4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FAE5-7202-461A-8A34-C7F92B5E329B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B8D5B-C153-44C0-8FDF-13E9F5EFC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2785" y="1921396"/>
            <a:ext cx="504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rgbClr val="826300"/>
                    </a:gs>
                  </a:gsLst>
                  <a:lin ang="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Иван </a:t>
            </a:r>
            <a:r>
              <a:rPr lang="ru-RU" sz="5400" b="1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rgbClr val="826300"/>
                    </a:gs>
                  </a:gsLst>
                  <a:lin ang="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Андреевич</a:t>
            </a:r>
          </a:p>
          <a:p>
            <a:pPr algn="ctr"/>
            <a:r>
              <a:rPr lang="ru-RU" sz="7200" b="1" dirty="0" smtClean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rgbClr val="826300"/>
                    </a:gs>
                  </a:gsLst>
                  <a:lin ang="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КРЫЛОВ</a:t>
            </a:r>
            <a:endParaRPr lang="ru-RU" sz="7200" b="1" dirty="0">
              <a:ln w="1905"/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rgbClr val="826300"/>
                  </a:gs>
                </a:gsLst>
                <a:lin ang="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6496" y="913284"/>
            <a:ext cx="5613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>
                <a:ln w="1905"/>
                <a:gradFill flip="none" rotWithShape="1"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rgbClr val="826300"/>
                    </a:gs>
                  </a:gsLst>
                  <a:lin ang="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Императорский библиотекарь </a:t>
            </a:r>
            <a:endParaRPr lang="en-US" sz="2800" b="1" cap="all" dirty="0">
              <a:ln w="1905"/>
              <a:gradFill flip="none" rotWithShape="1"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rgbClr val="826300"/>
                  </a:gs>
                </a:gsLst>
                <a:lin ang="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9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40" y="337220"/>
            <a:ext cx="379395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Практический </a:t>
            </a:r>
            <a:r>
              <a:rPr lang="ru-RU" sz="1400" dirty="0" smtClean="0"/>
              <a:t>склад ума </a:t>
            </a:r>
            <a:r>
              <a:rPr lang="ru-RU" sz="1400" dirty="0"/>
              <a:t>помог Крылову внести ряд усовершенствований по расстановке фондов и обслуживанию читателей. </a:t>
            </a:r>
            <a:endParaRPr lang="ru-RU" sz="1400" dirty="0" smtClean="0"/>
          </a:p>
          <a:p>
            <a:pPr algn="just"/>
            <a:endParaRPr lang="ru-RU" sz="200" dirty="0"/>
          </a:p>
          <a:p>
            <a:pPr algn="just"/>
            <a:r>
              <a:rPr lang="ru-RU" sz="1400" dirty="0" smtClean="0"/>
              <a:t>Так</a:t>
            </a:r>
            <a:r>
              <a:rPr lang="ru-RU" sz="1400" dirty="0"/>
              <a:t>, для более удобного хранения мелких изданий он придумал </a:t>
            </a:r>
            <a:r>
              <a:rPr lang="ru-RU" sz="1400" i="1" dirty="0"/>
              <a:t>картонные футляры в форме толстых книг</a:t>
            </a:r>
            <a:r>
              <a:rPr lang="ru-RU" sz="1400" dirty="0"/>
              <a:t>, в которых они располагались в алфавите авторов. </a:t>
            </a:r>
            <a:endParaRPr lang="ru-RU" sz="1400" dirty="0" smtClean="0"/>
          </a:p>
          <a:p>
            <a:pPr algn="just"/>
            <a:r>
              <a:rPr lang="ru-RU" sz="1400" dirty="0" smtClean="0"/>
              <a:t>Крыловские «закладки» </a:t>
            </a:r>
            <a:r>
              <a:rPr lang="ru-RU" sz="1400" dirty="0"/>
              <a:t>в книги, отправляемые из фонда в читальный зал, дожили до наших </a:t>
            </a:r>
            <a:r>
              <a:rPr lang="ru-RU" sz="1400" dirty="0" smtClean="0"/>
              <a:t>дней.</a:t>
            </a:r>
            <a:endParaRPr lang="ru-RU" sz="1400" dirty="0"/>
          </a:p>
          <a:p>
            <a:pPr algn="just"/>
            <a:endParaRPr lang="ru-RU" sz="100" dirty="0" smtClean="0"/>
          </a:p>
          <a:p>
            <a:pPr algn="just"/>
            <a:endParaRPr lang="ru-RU" sz="200" dirty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1815 </a:t>
            </a:r>
            <a:r>
              <a:rPr lang="ru-RU" sz="1400" dirty="0" smtClean="0"/>
              <a:t>году </a:t>
            </a:r>
            <a:r>
              <a:rPr lang="ru-RU" sz="1400" dirty="0"/>
              <a:t>Крылов составил специальные правила пользования книгами в читальном зале, </a:t>
            </a:r>
            <a:r>
              <a:rPr lang="ru-RU" sz="1400" dirty="0" smtClean="0"/>
              <a:t>отдельные </a:t>
            </a:r>
            <a:r>
              <a:rPr lang="ru-RU" sz="1400" dirty="0"/>
              <a:t>положения которых сохранились </a:t>
            </a:r>
            <a:r>
              <a:rPr lang="ru-RU" sz="1400" dirty="0" smtClean="0"/>
              <a:t> до </a:t>
            </a:r>
            <a:r>
              <a:rPr lang="ru-RU" sz="1400" dirty="0"/>
              <a:t>сих пор. </a:t>
            </a:r>
            <a:endParaRPr lang="ru-RU" sz="1400" dirty="0" smtClean="0"/>
          </a:p>
          <a:p>
            <a:pPr algn="just"/>
            <a:endParaRPr lang="ru-RU" sz="600" dirty="0"/>
          </a:p>
          <a:p>
            <a:pPr algn="just"/>
            <a:r>
              <a:rPr lang="ru-RU" sz="1400" dirty="0" smtClean="0"/>
              <a:t>Крылов вёл </a:t>
            </a:r>
            <a:r>
              <a:rPr lang="ru-RU" sz="1400" dirty="0"/>
              <a:t>библиографическую работу, составлял всевозможные списки для читателей, указатели, выполнял библиографические справки. </a:t>
            </a:r>
            <a:r>
              <a:rPr lang="ru-RU" sz="1400" dirty="0" smtClean="0"/>
              <a:t>  Именно </a:t>
            </a:r>
            <a:r>
              <a:rPr lang="ru-RU" sz="1400" dirty="0"/>
              <a:t>Крылов впервые составил список книг о Санкт-Петербурге, изданных с 1741 по 1826 </a:t>
            </a:r>
            <a:r>
              <a:rPr lang="ru-RU" sz="1400" dirty="0" smtClean="0"/>
              <a:t>гг.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913284"/>
            <a:ext cx="4754689" cy="3168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684" y="4202626"/>
            <a:ext cx="3545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 smtClean="0"/>
              <a:t>Русская национальная библиотека в наши дни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28941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19" y="913284"/>
            <a:ext cx="3816424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Другая </a:t>
            </a:r>
            <a:r>
              <a:rPr lang="ru-RU" sz="1400" dirty="0"/>
              <a:t>крупная </a:t>
            </a:r>
            <a:r>
              <a:rPr lang="ru-RU" sz="1400" dirty="0" smtClean="0"/>
              <a:t>работа Крылова — </a:t>
            </a:r>
            <a:r>
              <a:rPr lang="ru-RU" sz="1400" dirty="0"/>
              <a:t>Указатель по различным отраслям </a:t>
            </a:r>
            <a:r>
              <a:rPr lang="ru-RU" sz="1400" dirty="0" smtClean="0"/>
              <a:t>знаний, </a:t>
            </a:r>
            <a:r>
              <a:rPr lang="ru-RU" sz="1400" dirty="0"/>
              <a:t>содержащий </a:t>
            </a:r>
            <a:r>
              <a:rPr lang="ru-RU" sz="1400" dirty="0" smtClean="0"/>
              <a:t>3300 наименований </a:t>
            </a:r>
            <a:r>
              <a:rPr lang="ru-RU" sz="1400" dirty="0"/>
              <a:t>книг (изданных в 1663 — 1822 гг.). </a:t>
            </a:r>
            <a:endParaRPr lang="ru-RU" sz="1400" dirty="0" smtClean="0"/>
          </a:p>
          <a:p>
            <a:pPr algn="just"/>
            <a:endParaRPr lang="ru-RU" sz="700" dirty="0" smtClean="0"/>
          </a:p>
          <a:p>
            <a:pPr algn="just"/>
            <a:r>
              <a:rPr lang="ru-RU" sz="1400" dirty="0" smtClean="0"/>
              <a:t>Иван </a:t>
            </a:r>
            <a:r>
              <a:rPr lang="ru-RU" sz="1400" dirty="0"/>
              <a:t>Андреевич </a:t>
            </a:r>
            <a:r>
              <a:rPr lang="ru-RU" sz="1400" dirty="0" smtClean="0"/>
              <a:t>принял </a:t>
            </a:r>
            <a:r>
              <a:rPr lang="ru-RU" sz="1400" dirty="0"/>
              <a:t>в фонд собрание старопечатных книг Ф. А. Толстого (377 экз.) и 1300 рукописей. </a:t>
            </a:r>
            <a:endParaRPr lang="ru-RU" sz="1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"/>
          <a:stretch/>
        </p:blipFill>
        <p:spPr>
          <a:xfrm>
            <a:off x="-1" y="-1"/>
            <a:ext cx="4698452" cy="32175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6451" y="3361556"/>
            <a:ext cx="430153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В 1815 году </a:t>
            </a:r>
            <a:r>
              <a:rPr lang="ru-RU" sz="1400" dirty="0" smtClean="0"/>
              <a:t>Крылов </a:t>
            </a:r>
            <a:r>
              <a:rPr lang="ru-RU" sz="1400" dirty="0"/>
              <a:t>составил правила пользования книгами в читальном зале. </a:t>
            </a:r>
          </a:p>
          <a:p>
            <a:pPr algn="just"/>
            <a:endParaRPr lang="ru-RU" sz="300" dirty="0"/>
          </a:p>
          <a:p>
            <a:pPr algn="just"/>
            <a:r>
              <a:rPr lang="ru-RU" sz="1400" dirty="0"/>
              <a:t>Лишь в 1921 году была опубликована (а в 1946 году детально проанализирована) «Записка» </a:t>
            </a:r>
            <a:r>
              <a:rPr lang="ru-RU" sz="1400" dirty="0" smtClean="0"/>
              <a:t>Крылова</a:t>
            </a:r>
            <a:r>
              <a:rPr lang="ru-RU" sz="1400" dirty="0"/>
              <a:t>, где он, отвечая на вопросы директора библиотеки Оленина, писал о необходимости лучшей организации каталогов, высказывался за их публичность, за необходимость шифровки книг.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51" y="2758154"/>
            <a:ext cx="4433054" cy="29540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8451" y="121196"/>
            <a:ext cx="2969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Русская национальная библиотека в наши дни.   Бескрайние каталоги…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18045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6699" y="337220"/>
            <a:ext cx="40324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Совместно с </a:t>
            </a:r>
            <a:r>
              <a:rPr lang="ru-RU" sz="1400" dirty="0" err="1" smtClean="0"/>
              <a:t>Сопиковым</a:t>
            </a:r>
            <a:r>
              <a:rPr lang="ru-RU" sz="1400" dirty="0" smtClean="0"/>
              <a:t> Крылов составил первый каталог на русские книги своего отделения, каталог сохранился до нашего времени и находится в Отделе рукописей Российской национальной библиотеки под названием «Каталог Российским книгам в Императорской Публичной библиотеке находящимся». 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400" dirty="0" smtClean="0"/>
              <a:t>Это огромный рукописный фолиант объёмом в 90 листов. В него вошли сведения о 2100 книгах в алфавите их заглавий. В каталоге впервые в истории библиотечного дела России сделана попытка указать, как говорил </a:t>
            </a:r>
            <a:r>
              <a:rPr lang="ru-RU" sz="1400" dirty="0" smtClean="0"/>
              <a:t>Крылов, </a:t>
            </a:r>
            <a:r>
              <a:rPr lang="ru-RU" sz="1400" i="1" dirty="0" smtClean="0"/>
              <a:t>«приметы книги» </a:t>
            </a:r>
            <a:r>
              <a:rPr lang="ru-RU" sz="1400" dirty="0" smtClean="0"/>
              <a:t>— её шифр. </a:t>
            </a:r>
          </a:p>
          <a:p>
            <a:pPr algn="just"/>
            <a:endParaRPr lang="ru-RU" sz="600" dirty="0" smtClean="0"/>
          </a:p>
          <a:p>
            <a:pPr algn="just"/>
            <a:r>
              <a:rPr lang="ru-RU" sz="1400" dirty="0" smtClean="0"/>
              <a:t>На книге и в каталоге ставились две цифры: первая означала место на полке и рядом чуть выше номер полки. На некоторых книгах ещё и сейчас сохранились крыловские цифры. Он больше чем на 20 лет опередил введённую в 1840-х годах в Публичной библиотеке систему использования шифров, связывающую книги и каталог.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9"/>
          <a:stretch/>
        </p:blipFill>
        <p:spPr>
          <a:xfrm>
            <a:off x="755576" y="481236"/>
            <a:ext cx="3528392" cy="4424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006280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И. Е. </a:t>
            </a:r>
            <a:r>
              <a:rPr lang="ru-RU" sz="1100" i="1" dirty="0" err="1" smtClean="0"/>
              <a:t>Эггинк</a:t>
            </a:r>
            <a:r>
              <a:rPr lang="ru-RU" sz="1100" i="1" dirty="0" smtClean="0"/>
              <a:t>. Портрет баснописца И. А. Крылова. 1834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1532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9287" y="697260"/>
            <a:ext cx="410445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Работа в библиотеке, обеспечившая Ивану Андреевичу безбедную и спокойную жизнь, способствовала его успешной творческой деятельности. Возможно, он и не состоялся бы как гениальный баснописец, если бы не </a:t>
            </a:r>
            <a:r>
              <a:rPr lang="ru-RU" sz="1400" dirty="0" smtClean="0"/>
              <a:t>работа в </a:t>
            </a:r>
            <a:r>
              <a:rPr lang="ru-RU" sz="1400" dirty="0" err="1" smtClean="0"/>
              <a:t>Публичке</a:t>
            </a:r>
            <a:r>
              <a:rPr lang="ru-RU" sz="1400" dirty="0" smtClean="0"/>
              <a:t>. </a:t>
            </a:r>
            <a:r>
              <a:rPr lang="ru-RU" sz="1400" dirty="0"/>
              <a:t>За время службы Крылов написал большую часть своих басен: 153 из 205. </a:t>
            </a:r>
            <a:endParaRPr lang="ru-RU" sz="1400" dirty="0" smtClean="0"/>
          </a:p>
          <a:p>
            <a:pPr algn="just"/>
            <a:r>
              <a:rPr lang="ru-RU" sz="1400" dirty="0" smtClean="0"/>
              <a:t>Многие характеры персонажей басен он высмотрел у своих коллег и посетителей библиотеки.</a:t>
            </a:r>
          </a:p>
          <a:p>
            <a:pPr algn="just"/>
            <a:endParaRPr lang="ru-RU" sz="600" dirty="0"/>
          </a:p>
          <a:p>
            <a:pPr algn="just"/>
            <a:r>
              <a:rPr lang="ru-RU" sz="1400" dirty="0" smtClean="0"/>
              <a:t>Оленин</a:t>
            </a:r>
            <a:r>
              <a:rPr lang="ru-RU" sz="1400" dirty="0"/>
              <a:t>, понимая значимость таланта своего друга для общества, рассматривал процесс сочинения басен как его служебную </a:t>
            </a:r>
            <a:r>
              <a:rPr lang="ru-RU" sz="1400" dirty="0" smtClean="0"/>
              <a:t>обязанность и даже </a:t>
            </a:r>
            <a:r>
              <a:rPr lang="ru-RU" sz="1400" dirty="0"/>
              <a:t>в </a:t>
            </a:r>
            <a:r>
              <a:rPr lang="ru-RU" sz="1400" dirty="0" smtClean="0"/>
              <a:t>официальных отчётах </a:t>
            </a:r>
            <a:r>
              <a:rPr lang="ru-RU" sz="1400" dirty="0"/>
              <a:t>отмечал, что Крылов занимается </a:t>
            </a:r>
            <a:r>
              <a:rPr lang="ru-RU" sz="1400" dirty="0" smtClean="0"/>
              <a:t>подготовкой </a:t>
            </a:r>
            <a:r>
              <a:rPr lang="ru-RU" sz="1400" dirty="0"/>
              <a:t>новых </a:t>
            </a:r>
            <a:r>
              <a:rPr lang="ru-RU" sz="1400" dirty="0" smtClean="0"/>
              <a:t>изданий </a:t>
            </a:r>
            <a:r>
              <a:rPr lang="ru-RU" sz="1400" dirty="0"/>
              <a:t>своих </a:t>
            </a:r>
            <a:r>
              <a:rPr lang="ru-RU" sz="1400" dirty="0" smtClean="0"/>
              <a:t>сочинений, </a:t>
            </a:r>
            <a:r>
              <a:rPr lang="ru-RU" sz="1400" i="1" dirty="0" smtClean="0"/>
              <a:t>«порученной </a:t>
            </a:r>
            <a:r>
              <a:rPr lang="ru-RU" sz="1400" i="1" dirty="0"/>
              <a:t>ему по высочайшему его императорского величества </a:t>
            </a:r>
            <a:r>
              <a:rPr lang="ru-RU" sz="1400" i="1" dirty="0" smtClean="0"/>
              <a:t>соизволению». </a:t>
            </a:r>
          </a:p>
          <a:p>
            <a:pPr algn="just"/>
            <a:r>
              <a:rPr lang="ru-RU" sz="1400" dirty="0" smtClean="0"/>
              <a:t>По </a:t>
            </a:r>
            <a:r>
              <a:rPr lang="ru-RU" sz="1400" dirty="0"/>
              <a:t>свидетельству современников, свои басни Крылов читал превосходно и </a:t>
            </a:r>
            <a:r>
              <a:rPr lang="ru-RU" sz="1400" dirty="0" smtClean="0"/>
              <a:t>при </a:t>
            </a:r>
            <a:r>
              <a:rPr lang="ru-RU" sz="1400" dirty="0"/>
              <a:t>этом все звери у него говорили по-разному.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6"/>
          <a:stretch/>
        </p:blipFill>
        <p:spPr>
          <a:xfrm>
            <a:off x="269417" y="768130"/>
            <a:ext cx="3942543" cy="3986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441" y="4845698"/>
            <a:ext cx="36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/>
              <a:t>К.П. </a:t>
            </a:r>
            <a:r>
              <a:rPr lang="ru-RU" sz="1100" i="1" dirty="0" err="1"/>
              <a:t>Брюлов</a:t>
            </a:r>
            <a:r>
              <a:rPr lang="ru-RU" sz="1100" i="1" dirty="0"/>
              <a:t>. Портрет баснописца </a:t>
            </a:r>
            <a:r>
              <a:rPr lang="ru-RU" sz="1100" i="1" dirty="0" err="1"/>
              <a:t>И.А.Крылова</a:t>
            </a:r>
            <a:r>
              <a:rPr lang="ru-RU" sz="1100" i="1" dirty="0"/>
              <a:t>. 1839</a:t>
            </a:r>
          </a:p>
        </p:txBody>
      </p:sp>
    </p:spTree>
    <p:extLst>
      <p:ext uri="{BB962C8B-B14F-4D97-AF65-F5344CB8AC3E}">
        <p14:creationId xmlns:p14="http://schemas.microsoft.com/office/powerpoint/2010/main" val="34833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21196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Последние годы работы в библиотеке давались Крылову тяжело. Вот как описывает в своих воспоминаниях его рабочий день </a:t>
            </a:r>
            <a:r>
              <a:rPr lang="ru-RU" sz="1400" dirty="0" err="1"/>
              <a:t>библиотековед</a:t>
            </a:r>
            <a:r>
              <a:rPr lang="ru-RU" sz="1400" dirty="0"/>
              <a:t> В. И. Собольщиков: </a:t>
            </a:r>
            <a:r>
              <a:rPr lang="ru-RU" sz="1400" i="1" dirty="0"/>
              <a:t>«Придя дежурить после обеда, он ложился обыкновенно на диван и читал лежа. А когда являлись посетители, то он, не вставая, указывал им на </a:t>
            </a:r>
            <a:r>
              <a:rPr lang="ru-RU" sz="1400" i="1" dirty="0" err="1"/>
              <a:t>шкап</a:t>
            </a:r>
            <a:r>
              <a:rPr lang="ru-RU" sz="1400" i="1" dirty="0"/>
              <a:t> и приготовленные для них книги и просил брать, что кому нужно. </a:t>
            </a:r>
            <a:endParaRPr lang="ru-RU" sz="1400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3839252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906" y="2863840"/>
            <a:ext cx="3839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/>
              <a:t>И. А. Крылов и </a:t>
            </a:r>
            <a:r>
              <a:rPr lang="ru-RU" sz="1100" i="1" dirty="0" smtClean="0"/>
              <a:t>неизвестный</a:t>
            </a:r>
          </a:p>
          <a:p>
            <a:pPr algn="ctr"/>
            <a:r>
              <a:rPr lang="ru-RU" sz="1100" i="1" dirty="0" smtClean="0"/>
              <a:t>Рисунок </a:t>
            </a:r>
            <a:r>
              <a:rPr lang="ru-RU" sz="1100" i="1" dirty="0"/>
              <a:t>О. Кипренского из альбома Олениных, 1810-е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8024" y="4153644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В </a:t>
            </a:r>
            <a:r>
              <a:rPr lang="ru-RU" sz="1400" dirty="0"/>
              <a:t>1838 </a:t>
            </a:r>
            <a:r>
              <a:rPr lang="ru-RU" sz="1400" dirty="0" smtClean="0"/>
              <a:t>году в </a:t>
            </a:r>
            <a:r>
              <a:rPr lang="ru-RU" sz="1400" dirty="0"/>
              <a:t>Библиотеке был установлен </a:t>
            </a:r>
            <a:endParaRPr lang="ru-RU" sz="1400" dirty="0" smtClean="0"/>
          </a:p>
          <a:p>
            <a:pPr algn="just"/>
            <a:r>
              <a:rPr lang="ru-RU" sz="1400" dirty="0" smtClean="0"/>
              <a:t>бюст </a:t>
            </a:r>
            <a:r>
              <a:rPr lang="ru-RU" sz="1400" dirty="0"/>
              <a:t>Крылова работы </a:t>
            </a:r>
            <a:endParaRPr lang="ru-RU" sz="1400" dirty="0" smtClean="0"/>
          </a:p>
          <a:p>
            <a:pPr algn="just"/>
            <a:r>
              <a:rPr lang="ru-RU" sz="1400" dirty="0" smtClean="0"/>
              <a:t>С</a:t>
            </a:r>
            <a:r>
              <a:rPr lang="ru-RU" sz="1400" dirty="0"/>
              <a:t>. </a:t>
            </a:r>
            <a:r>
              <a:rPr lang="ru-RU" sz="1400" dirty="0" smtClean="0"/>
              <a:t>И. </a:t>
            </a:r>
            <a:r>
              <a:rPr lang="ru-RU" sz="1400" dirty="0" err="1" smtClean="0"/>
              <a:t>Гальберга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66">
            <a:off x="7026076" y="2164397"/>
            <a:ext cx="2086248" cy="33620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3311" y="3577580"/>
            <a:ext cx="38392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Сам Крылов </a:t>
            </a:r>
            <a:r>
              <a:rPr lang="ru-RU" sz="1400" dirty="0"/>
              <a:t>был доволен своей работой в библиотеке: </a:t>
            </a:r>
            <a:r>
              <a:rPr lang="ru-RU" sz="1400" i="1" dirty="0"/>
              <a:t>«Я вот уже так здесь привык, что почитаю для себя забавою, игрушкою наклеивать, да переклеивать буквы на книгах; что другому покажется тяжело. Я своей должности ни на какую не променяю; дело совсем другое, если бы я был моложе».</a:t>
            </a:r>
            <a:endParaRPr lang="ru-RU" sz="1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152521"/>
            <a:ext cx="25922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/>
              <a:t>Частенько он засыпал на своём диване, и покровительствовавший ему Оленин в таких случаях </a:t>
            </a:r>
            <a:r>
              <a:rPr lang="ru-RU" sz="1400" i="1" dirty="0" smtClean="0"/>
              <a:t>говорил </a:t>
            </a:r>
            <a:r>
              <a:rPr lang="ru-RU" sz="1400" i="1" dirty="0"/>
              <a:t>окружающим: "Вероятно, Иван Андреевич </a:t>
            </a:r>
            <a:r>
              <a:rPr lang="ru-RU" sz="1400" i="1" dirty="0" err="1"/>
              <a:t>нездоров</a:t>
            </a:r>
            <a:r>
              <a:rPr lang="ru-RU" sz="1400" i="1" dirty="0"/>
              <a:t>"».  </a:t>
            </a:r>
          </a:p>
        </p:txBody>
      </p:sp>
    </p:spTree>
    <p:extLst>
      <p:ext uri="{BB962C8B-B14F-4D97-AF65-F5344CB8AC3E}">
        <p14:creationId xmlns:p14="http://schemas.microsoft.com/office/powerpoint/2010/main" val="8191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985292"/>
            <a:ext cx="381642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700" dirty="0" smtClean="0"/>
          </a:p>
          <a:p>
            <a:pPr algn="just"/>
            <a:endParaRPr lang="ru-RU" sz="600" dirty="0" smtClean="0"/>
          </a:p>
          <a:p>
            <a:pPr algn="just"/>
            <a:r>
              <a:rPr lang="ru-RU" sz="1400" dirty="0" smtClean="0"/>
              <a:t>Выйдя на </a:t>
            </a:r>
            <a:r>
              <a:rPr lang="ru-RU" sz="1400" dirty="0" smtClean="0"/>
              <a:t>пенсию, </a:t>
            </a:r>
            <a:r>
              <a:rPr lang="ru-RU" sz="1400" dirty="0" smtClean="0"/>
              <a:t>Крылов </a:t>
            </a:r>
            <a:r>
              <a:rPr lang="ru-RU" sz="1400" dirty="0"/>
              <a:t>жил в доме </a:t>
            </a:r>
            <a:r>
              <a:rPr lang="ru-RU" sz="1400" dirty="0" err="1"/>
              <a:t>Блинова</a:t>
            </a:r>
            <a:r>
              <a:rPr lang="ru-RU" sz="1400" dirty="0"/>
              <a:t> в начале 1-й линии Васильевского острова с семьей </a:t>
            </a:r>
            <a:r>
              <a:rPr lang="ru-RU" sz="1400" dirty="0" smtClean="0"/>
              <a:t>своей </a:t>
            </a:r>
            <a:r>
              <a:rPr lang="ru-RU" sz="1400" dirty="0"/>
              <a:t>крестницы А. П. Савельевой. </a:t>
            </a:r>
            <a:endParaRPr lang="ru-RU" sz="1400" dirty="0" smtClean="0"/>
          </a:p>
          <a:p>
            <a:pPr algn="just"/>
            <a:endParaRPr lang="ru-RU" sz="400" dirty="0" smtClean="0"/>
          </a:p>
          <a:p>
            <a:pPr algn="just"/>
            <a:r>
              <a:rPr lang="ru-RU" sz="1400" dirty="0" smtClean="0"/>
              <a:t>Он </a:t>
            </a:r>
            <a:r>
              <a:rPr lang="ru-RU" sz="1400" dirty="0"/>
              <a:t>скончался </a:t>
            </a:r>
            <a:r>
              <a:rPr lang="ru-RU" sz="1400" dirty="0" smtClean="0"/>
              <a:t>в 1844 году от </a:t>
            </a:r>
            <a:r>
              <a:rPr lang="ru-RU" sz="1400" dirty="0"/>
              <a:t>воспаления лёгких и был похоронен на Тихвинском кладбище Александро-Невской лавры в Петербурге, рядом с могилой Н. И. </a:t>
            </a:r>
            <a:r>
              <a:rPr lang="ru-RU" sz="1400" dirty="0" err="1"/>
              <a:t>Гнедича</a:t>
            </a:r>
            <a:r>
              <a:rPr lang="ru-RU" sz="1400" dirty="0"/>
              <a:t>. </a:t>
            </a:r>
            <a:endParaRPr lang="ru-RU" sz="1400" dirty="0" smtClean="0"/>
          </a:p>
          <a:p>
            <a:pPr algn="just"/>
            <a:endParaRPr lang="ru-RU" sz="400" dirty="0" smtClean="0"/>
          </a:p>
          <a:p>
            <a:pPr algn="just"/>
            <a:r>
              <a:rPr lang="ru-RU" sz="100" dirty="0" smtClean="0"/>
              <a:t/>
            </a:r>
            <a:br>
              <a:rPr lang="ru-RU" sz="100" dirty="0" smtClean="0"/>
            </a:br>
            <a:r>
              <a:rPr lang="ru-RU" sz="1400" dirty="0" smtClean="0"/>
              <a:t>Его </a:t>
            </a:r>
            <a:r>
              <a:rPr lang="ru-RU" sz="1400" dirty="0"/>
              <a:t>кончина была воспринята как всенародное горе. Похороны были пышными. Граф Алексей Федорович Орлов — второй человек </a:t>
            </a:r>
            <a:r>
              <a:rPr lang="ru-RU" sz="1400" dirty="0"/>
              <a:t>в государстве по влиянию </a:t>
            </a:r>
            <a:r>
              <a:rPr lang="ru-RU" sz="1400" dirty="0"/>
              <a:t> — отстранил одного из студентов и сам нёс гроб до похоронных  дрог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2" b="6413"/>
          <a:stretch/>
        </p:blipFill>
        <p:spPr>
          <a:xfrm>
            <a:off x="314715" y="2281436"/>
            <a:ext cx="4213859" cy="26286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481236"/>
            <a:ext cx="42050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1 марта 1841 в возрасте 73 лет Крылов вышел в отставку. Сверх пенсии император назначил ему выплату  полного содержания, получаемого по Библиотеке </a:t>
            </a:r>
            <a:r>
              <a:rPr lang="ru-RU" sz="1400" dirty="0" smtClean="0"/>
              <a:t>(8700 </a:t>
            </a:r>
            <a:r>
              <a:rPr lang="ru-RU" sz="1400" dirty="0"/>
              <a:t>рублей в год).</a:t>
            </a:r>
          </a:p>
          <a:p>
            <a:pPr algn="just"/>
            <a:r>
              <a:rPr lang="ru-RU" sz="1400" dirty="0"/>
              <a:t>Иван Андреевич был награжден орденами: Владимира 3-й степени, Анны 2-й степени, Станислава 2-й степени со звездой.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5017740"/>
            <a:ext cx="4205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/>
              <a:t>Крылов жил в </a:t>
            </a:r>
            <a:r>
              <a:rPr lang="ru-RU" sz="1100" i="1" dirty="0" smtClean="0"/>
              <a:t>этом доме, в квартире № 4 </a:t>
            </a:r>
            <a:r>
              <a:rPr lang="ru-RU" sz="1100" i="1" dirty="0"/>
              <a:t>на втором </a:t>
            </a:r>
            <a:r>
              <a:rPr lang="ru-RU" sz="1100" i="1" dirty="0" smtClean="0"/>
              <a:t>этаже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13983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9228"/>
            <a:ext cx="424847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Незадолго до смерти </a:t>
            </a:r>
            <a:r>
              <a:rPr lang="ru-RU" sz="1200" dirty="0"/>
              <a:t>Крылов создал окончательный свод </a:t>
            </a:r>
            <a:r>
              <a:rPr lang="ru-RU" sz="1200" dirty="0" smtClean="0"/>
              <a:t>своих басен</a:t>
            </a:r>
            <a:r>
              <a:rPr lang="ru-RU" sz="1200" dirty="0"/>
              <a:t>. Расположил их в нужном порядке, отредактировал и приурочил выход фолианта в свет – ко дню смерти. </a:t>
            </a:r>
            <a:endParaRPr lang="ru-RU" sz="1200" dirty="0" smtClean="0"/>
          </a:p>
          <a:p>
            <a:pPr algn="just"/>
            <a:r>
              <a:rPr lang="ru-RU" sz="600" dirty="0" smtClean="0"/>
              <a:t/>
            </a:r>
            <a:br>
              <a:rPr lang="ru-RU" sz="600" dirty="0" smtClean="0"/>
            </a:br>
            <a:r>
              <a:rPr lang="ru-RU" sz="1200" dirty="0" smtClean="0"/>
              <a:t>То </a:t>
            </a:r>
            <a:r>
              <a:rPr lang="ru-RU" sz="1200" dirty="0"/>
              <a:t>была последняя ироничная </a:t>
            </a:r>
            <a:r>
              <a:rPr lang="ru-RU" sz="1200" dirty="0" smtClean="0"/>
              <a:t>улыбка </a:t>
            </a:r>
            <a:r>
              <a:rPr lang="ru-RU" sz="1200" dirty="0"/>
              <a:t>великого </a:t>
            </a:r>
            <a:r>
              <a:rPr lang="ru-RU" sz="1200" dirty="0" smtClean="0"/>
              <a:t>сатирика, </a:t>
            </a:r>
            <a:r>
              <a:rPr lang="ru-RU" sz="1200" dirty="0"/>
              <a:t>поэта и драматурга. </a:t>
            </a:r>
            <a:r>
              <a:rPr lang="ru-RU" sz="1200" dirty="0" smtClean="0"/>
              <a:t> Он </a:t>
            </a:r>
            <a:r>
              <a:rPr lang="ru-RU" sz="1200" dirty="0"/>
              <a:t>всё предусмотрел. Даже конец </a:t>
            </a:r>
            <a:r>
              <a:rPr lang="ru-RU" sz="1200" dirty="0" smtClean="0"/>
              <a:t>спектакля. Экземпляры </a:t>
            </a:r>
            <a:r>
              <a:rPr lang="ru-RU" sz="1200" dirty="0"/>
              <a:t>книги раздавались в траурные дни как </a:t>
            </a:r>
            <a:r>
              <a:rPr lang="ru-RU" sz="1200" i="1" dirty="0"/>
              <a:t>«приношение с того света» </a:t>
            </a:r>
            <a:r>
              <a:rPr lang="ru-RU" sz="1200" dirty="0"/>
              <a:t>близким людям, читателям</a:t>
            </a:r>
            <a:r>
              <a:rPr lang="ru-RU" sz="1200" dirty="0" smtClean="0"/>
              <a:t>.</a:t>
            </a:r>
          </a:p>
          <a:p>
            <a:pPr algn="just"/>
            <a:endParaRPr lang="ru-RU" sz="100" dirty="0"/>
          </a:p>
          <a:p>
            <a:pPr algn="just"/>
            <a:r>
              <a:rPr lang="ru-RU" sz="1200" dirty="0"/>
              <a:t>В 1845 году через газеты было объявлено о всероссийской добровольной подписке с целью поставить памятник баснописцу. </a:t>
            </a:r>
          </a:p>
          <a:p>
            <a:pPr algn="just"/>
            <a:endParaRPr lang="ru-RU" sz="400" dirty="0"/>
          </a:p>
          <a:p>
            <a:pPr algn="just"/>
            <a:r>
              <a:rPr lang="ru-RU" sz="1200" dirty="0"/>
              <a:t>В 1848 году было собрано более 30 тысяч рублей, и Академией художеств был объявлен конкурс, в нём приняли участие все ведущие скульпторы того времени. В конкурсе одержал победу проект Петра Карловича </a:t>
            </a:r>
            <a:r>
              <a:rPr lang="ru-RU" sz="1200" dirty="0" err="1"/>
              <a:t>Клодта</a:t>
            </a:r>
            <a:r>
              <a:rPr lang="ru-RU" sz="1200" dirty="0"/>
              <a:t>. </a:t>
            </a:r>
            <a:r>
              <a:rPr lang="ru-RU" sz="1200" dirty="0" smtClean="0"/>
              <a:t>Памятник </a:t>
            </a:r>
            <a:r>
              <a:rPr lang="ru-RU" sz="1200" dirty="0"/>
              <a:t>был установлен в Летнем саду в 1855 году</a:t>
            </a:r>
            <a:r>
              <a:rPr lang="ru-RU" sz="1200" dirty="0" smtClean="0"/>
              <a:t>.</a:t>
            </a:r>
          </a:p>
          <a:p>
            <a:pPr algn="just"/>
            <a:endParaRPr lang="ru-RU" sz="300" dirty="0"/>
          </a:p>
          <a:p>
            <a:pPr algn="just"/>
            <a:r>
              <a:rPr lang="ru-RU" sz="1200" dirty="0" smtClean="0"/>
              <a:t>Известный </a:t>
            </a:r>
            <a:r>
              <a:rPr lang="ru-RU" sz="1200" dirty="0"/>
              <a:t>мемуарист Ф. Ф. </a:t>
            </a:r>
            <a:r>
              <a:rPr lang="ru-RU" sz="1200" dirty="0" err="1" smtClean="0"/>
              <a:t>Вигель</a:t>
            </a:r>
            <a:r>
              <a:rPr lang="ru-RU" sz="1200" dirty="0" smtClean="0"/>
              <a:t> писал </a:t>
            </a:r>
            <a:r>
              <a:rPr lang="ru-RU" sz="1200" dirty="0"/>
              <a:t>о </a:t>
            </a:r>
            <a:r>
              <a:rPr lang="ru-RU" sz="1200" dirty="0" smtClean="0"/>
              <a:t>Крылове: </a:t>
            </a:r>
          </a:p>
          <a:p>
            <a:pPr algn="just"/>
            <a:r>
              <a:rPr lang="ru-RU" sz="1200" i="1" dirty="0" smtClean="0"/>
              <a:t>«В </a:t>
            </a:r>
            <a:r>
              <a:rPr lang="ru-RU" sz="1200" i="1" dirty="0"/>
              <a:t>этом необыкновенном человеке были заложены зародыши всех талантов, всех искусств. Природа сказала ему: Выбирай </a:t>
            </a:r>
            <a:r>
              <a:rPr lang="ru-RU" sz="1200" i="1" dirty="0" smtClean="0"/>
              <a:t>любое»</a:t>
            </a:r>
            <a:r>
              <a:rPr lang="ru-RU" sz="1200" dirty="0" smtClean="0"/>
              <a:t>.   </a:t>
            </a:r>
            <a:r>
              <a:rPr lang="ru-RU" sz="1200" dirty="0"/>
              <a:t>Он выбрал литературу. </a:t>
            </a:r>
          </a:p>
          <a:p>
            <a:pPr algn="just"/>
            <a:endParaRPr lang="ru-RU" sz="400" dirty="0"/>
          </a:p>
          <a:p>
            <a:pPr algn="just"/>
            <a:r>
              <a:rPr lang="ru-RU" sz="1200" dirty="0"/>
              <a:t>Слова Белинского о Крылове — </a:t>
            </a:r>
            <a:r>
              <a:rPr lang="ru-RU" sz="1200" i="1" dirty="0"/>
              <a:t>«честь, слава и гордость нашей литературы» </a:t>
            </a:r>
            <a:r>
              <a:rPr lang="ru-RU" sz="1200" dirty="0"/>
              <a:t>— относятся к Крылову-писателю, Крылову-баснописцу, но, думается, по праву можно сказать и </a:t>
            </a:r>
            <a:r>
              <a:rPr lang="ru-RU" sz="1400" b="1" dirty="0"/>
              <a:t>«Крылов — честь, слава и гордость русского библиотечного дела</a:t>
            </a:r>
            <a:r>
              <a:rPr lang="ru-RU" sz="1400" b="1" dirty="0" smtClean="0"/>
              <a:t>».</a:t>
            </a:r>
            <a:endParaRPr lang="ru-RU" sz="1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0214"/>
            <a:ext cx="3288647" cy="5305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499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7" y="0"/>
            <a:ext cx="7824906" cy="5715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6" y="0"/>
            <a:ext cx="8606928" cy="571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01" y="0"/>
            <a:ext cx="8576398" cy="571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98" y="-94828"/>
            <a:ext cx="8710779" cy="580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3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2751" y="406387"/>
            <a:ext cx="3888432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Использованные источники</a:t>
            </a:r>
          </a:p>
          <a:p>
            <a:endParaRPr lang="ru-RU" sz="500" dirty="0" smtClean="0"/>
          </a:p>
          <a:p>
            <a:r>
              <a:rPr lang="ru-RU" sz="1000" i="1" dirty="0"/>
              <a:t>Степанов, Н</a:t>
            </a:r>
            <a:r>
              <a:rPr lang="ru-RU" sz="1000" i="1" dirty="0" smtClean="0"/>
              <a:t>. Л</a:t>
            </a:r>
            <a:r>
              <a:rPr lang="ru-RU" sz="1000" i="1" dirty="0"/>
              <a:t>.</a:t>
            </a:r>
            <a:r>
              <a:rPr lang="ru-RU" sz="1000" dirty="0"/>
              <a:t> </a:t>
            </a:r>
            <a:r>
              <a:rPr lang="ru-RU" sz="1000" b="1" dirty="0"/>
              <a:t>Крылов</a:t>
            </a:r>
            <a:r>
              <a:rPr lang="ru-RU" sz="1000" dirty="0"/>
              <a:t>. - М.: Молодая гвардия, 1969. - 272 с., ил. - (Жизнь замечательных людей</a:t>
            </a:r>
            <a:r>
              <a:rPr lang="ru-RU" sz="1000" dirty="0" smtClean="0"/>
              <a:t>)</a:t>
            </a:r>
          </a:p>
          <a:p>
            <a:endParaRPr lang="ru-RU" sz="300" dirty="0"/>
          </a:p>
          <a:p>
            <a:r>
              <a:rPr lang="ru-RU" sz="1000" i="1" dirty="0" err="1"/>
              <a:t>Цимбаева</a:t>
            </a:r>
            <a:r>
              <a:rPr lang="ru-RU" sz="1000" i="1" dirty="0"/>
              <a:t>, Е</a:t>
            </a:r>
            <a:r>
              <a:rPr lang="ru-RU" sz="1000" i="1" dirty="0" smtClean="0"/>
              <a:t>. Н</a:t>
            </a:r>
            <a:r>
              <a:rPr lang="ru-RU" sz="1000" i="1" dirty="0"/>
              <a:t>.</a:t>
            </a:r>
            <a:r>
              <a:rPr lang="ru-RU" sz="1000" dirty="0"/>
              <a:t> </a:t>
            </a:r>
            <a:r>
              <a:rPr lang="ru-RU" sz="1000" b="1" dirty="0"/>
              <a:t>Крылов</a:t>
            </a:r>
            <a:r>
              <a:rPr lang="ru-RU" sz="1000" dirty="0"/>
              <a:t>. - Молодая гвардия, 2014. - 334 с., ил. - (Жизнь замечательных людей. Малая серия)</a:t>
            </a:r>
          </a:p>
          <a:p>
            <a:endParaRPr lang="ru-RU" sz="200" dirty="0" smtClean="0"/>
          </a:p>
          <a:p>
            <a:pPr algn="ctr"/>
            <a:r>
              <a:rPr lang="ru-RU" sz="800" dirty="0" smtClean="0"/>
              <a:t>* * *</a:t>
            </a:r>
          </a:p>
          <a:p>
            <a:endParaRPr lang="ru-RU" sz="400" dirty="0"/>
          </a:p>
          <a:p>
            <a:r>
              <a:rPr lang="ru-RU" sz="800" dirty="0" smtClean="0"/>
              <a:t>Российская национальная библиотека в Санкт-</a:t>
            </a:r>
            <a:r>
              <a:rPr lang="ru-RU" sz="800" dirty="0" smtClean="0"/>
              <a:t>П</a:t>
            </a:r>
            <a:r>
              <a:rPr lang="ru-RU" sz="800" dirty="0" smtClean="0"/>
              <a:t>етербурге </a:t>
            </a:r>
            <a:r>
              <a:rPr lang="en-US" sz="800" dirty="0">
                <a:cs typeface="Calibri" pitchFamily="34" charset="0"/>
              </a:rPr>
              <a:t>[</a:t>
            </a:r>
            <a:r>
              <a:rPr lang="ru-RU" sz="800" dirty="0">
                <a:cs typeface="Calibri" pitchFamily="34" charset="0"/>
              </a:rPr>
              <a:t>Электронный ресурс]. –  Режим доступа: </a:t>
            </a:r>
            <a:r>
              <a:rPr lang="en-US" sz="800" dirty="0" smtClean="0"/>
              <a:t>https://zavodfoto.livejournal.com/4929947.html</a:t>
            </a:r>
            <a:endParaRPr lang="ru-RU" sz="800" dirty="0" smtClean="0"/>
          </a:p>
          <a:p>
            <a:endParaRPr lang="ru-RU" sz="800" dirty="0" smtClean="0"/>
          </a:p>
          <a:p>
            <a:r>
              <a:rPr lang="ru-RU" sz="800" dirty="0" smtClean="0"/>
              <a:t>История библиотеки. Крылов Иван Андреевич </a:t>
            </a:r>
            <a:r>
              <a:rPr lang="en-US" sz="800" dirty="0">
                <a:cs typeface="Calibri" pitchFamily="34" charset="0"/>
              </a:rPr>
              <a:t>[</a:t>
            </a:r>
            <a:r>
              <a:rPr lang="ru-RU" sz="800" dirty="0">
                <a:cs typeface="Calibri" pitchFamily="34" charset="0"/>
              </a:rPr>
              <a:t>Электронный ресурс]. –  Режим доступа: </a:t>
            </a:r>
            <a:r>
              <a:rPr lang="en-US" sz="800" dirty="0" smtClean="0"/>
              <a:t>http://nlr.ru/nlr_history/history/info.php?id=89</a:t>
            </a:r>
            <a:endParaRPr lang="ru-RU" sz="800" dirty="0" smtClean="0"/>
          </a:p>
          <a:p>
            <a:endParaRPr lang="ru-RU" sz="800" dirty="0" smtClean="0"/>
          </a:p>
          <a:p>
            <a:r>
              <a:rPr lang="ru-RU" sz="800" dirty="0" smtClean="0"/>
              <a:t>Иван Крылов – библиотекарь </a:t>
            </a:r>
            <a:r>
              <a:rPr lang="en-US" sz="800" dirty="0">
                <a:cs typeface="Calibri" pitchFamily="34" charset="0"/>
              </a:rPr>
              <a:t>[</a:t>
            </a:r>
            <a:r>
              <a:rPr lang="ru-RU" sz="800" dirty="0">
                <a:cs typeface="Calibri" pitchFamily="34" charset="0"/>
              </a:rPr>
              <a:t>Электронный ресурс]. –  Режим доступа: </a:t>
            </a:r>
            <a:r>
              <a:rPr lang="en-US" sz="800" dirty="0" smtClean="0"/>
              <a:t>https://tot-samiyleshiy.livejournal.com/8545.html</a:t>
            </a:r>
            <a:endParaRPr lang="ru-RU" sz="800" dirty="0" smtClean="0"/>
          </a:p>
          <a:p>
            <a:endParaRPr lang="ru-RU" sz="800" dirty="0" smtClean="0"/>
          </a:p>
          <a:p>
            <a:r>
              <a:rPr lang="ru-RU" sz="800" dirty="0" smtClean="0"/>
              <a:t>Великие библиотекари. И.А. Крылов </a:t>
            </a:r>
            <a:r>
              <a:rPr lang="en-US" sz="800" dirty="0">
                <a:cs typeface="Calibri" pitchFamily="34" charset="0"/>
              </a:rPr>
              <a:t>[</a:t>
            </a:r>
            <a:r>
              <a:rPr lang="ru-RU" sz="800" dirty="0">
                <a:cs typeface="Calibri" pitchFamily="34" charset="0"/>
              </a:rPr>
              <a:t>Электронный ресурс]. –  Режим доступа: </a:t>
            </a:r>
            <a:r>
              <a:rPr lang="en-US" sz="800" dirty="0" smtClean="0"/>
              <a:t>https://www.booksite.ru/fulltext/vel/iki/yel/udi/17.htm</a:t>
            </a:r>
            <a:endParaRPr lang="ru-RU" sz="800" dirty="0" smtClean="0"/>
          </a:p>
          <a:p>
            <a:endParaRPr lang="ru-RU" sz="800" dirty="0" smtClean="0"/>
          </a:p>
          <a:p>
            <a:r>
              <a:rPr lang="ru-RU" sz="800" dirty="0" smtClean="0"/>
              <a:t> Иван Крылов. Мужицкий самородок </a:t>
            </a:r>
            <a:r>
              <a:rPr lang="en-US" sz="800" dirty="0">
                <a:cs typeface="Calibri" pitchFamily="34" charset="0"/>
              </a:rPr>
              <a:t>[</a:t>
            </a:r>
            <a:r>
              <a:rPr lang="ru-RU" sz="800" dirty="0">
                <a:cs typeface="Calibri" pitchFamily="34" charset="0"/>
              </a:rPr>
              <a:t>Электронный ресурс]. –  Режим доступа: </a:t>
            </a:r>
            <a:r>
              <a:rPr lang="en-US" sz="800" dirty="0" smtClean="0"/>
              <a:t>http://www.chaskor.ru/article/ivan_krylov_muzhitskij_samorodok__37527</a:t>
            </a:r>
            <a:endParaRPr lang="ru-RU" sz="800" dirty="0" smtClean="0"/>
          </a:p>
          <a:p>
            <a:endParaRPr lang="ru-RU" sz="800" dirty="0" smtClean="0"/>
          </a:p>
          <a:p>
            <a:r>
              <a:rPr lang="ru-RU" sz="800" dirty="0" smtClean="0"/>
              <a:t>Крылов И.А. – библиотекарь Императорской библиотеки. </a:t>
            </a:r>
            <a:r>
              <a:rPr lang="ru-RU" sz="800" dirty="0" smtClean="0"/>
              <a:t>Методические материалы Научно-методического отдела Мурманской областной детско-юношеской библиотеки</a:t>
            </a:r>
            <a:r>
              <a:rPr lang="ru-RU" sz="800" dirty="0" smtClean="0"/>
              <a:t> </a:t>
            </a:r>
            <a:r>
              <a:rPr lang="en-US" sz="800" dirty="0">
                <a:cs typeface="Calibri" pitchFamily="34" charset="0"/>
              </a:rPr>
              <a:t>[</a:t>
            </a:r>
            <a:r>
              <a:rPr lang="ru-RU" sz="800" dirty="0">
                <a:cs typeface="Calibri" pitchFamily="34" charset="0"/>
              </a:rPr>
              <a:t>Электронный ресурс]. –  Режим доступа: </a:t>
            </a:r>
            <a:r>
              <a:rPr lang="en-US" sz="800" dirty="0" smtClean="0"/>
              <a:t>http://www.libkids51.ru/</a:t>
            </a:r>
            <a:endParaRPr lang="ru-RU" sz="800" dirty="0" smtClean="0"/>
          </a:p>
          <a:p>
            <a:endParaRPr lang="ru-RU" sz="800" dirty="0"/>
          </a:p>
          <a:p>
            <a:r>
              <a:rPr lang="ru-RU" sz="800" dirty="0" smtClean="0"/>
              <a:t>Великий чудак Иван </a:t>
            </a:r>
            <a:r>
              <a:rPr lang="ru-RU" sz="800" dirty="0"/>
              <a:t>Крылов и Императорская Публичная </a:t>
            </a:r>
            <a:r>
              <a:rPr lang="ru-RU" sz="800" dirty="0" smtClean="0"/>
              <a:t>библиотека </a:t>
            </a:r>
            <a:r>
              <a:rPr lang="en-US" sz="800" dirty="0">
                <a:cs typeface="Calibri" pitchFamily="34" charset="0"/>
              </a:rPr>
              <a:t>[</a:t>
            </a:r>
            <a:r>
              <a:rPr lang="ru-RU" sz="800" dirty="0">
                <a:cs typeface="Calibri" pitchFamily="34" charset="0"/>
              </a:rPr>
              <a:t>Электронный ресурс]. –  Режим доступа: </a:t>
            </a:r>
            <a:r>
              <a:rPr lang="en-US" sz="800" dirty="0">
                <a:cs typeface="Calibri" pitchFamily="34" charset="0"/>
              </a:rPr>
              <a:t>http://naukarus.com/velikiy-chudak-ivan-krylov-i-imperatorskaya-publichnaya-biblioteka</a:t>
            </a:r>
            <a:endParaRPr lang="ru-RU" sz="800" dirty="0"/>
          </a:p>
          <a:p>
            <a:endParaRPr lang="ru-RU" sz="800" dirty="0" smtClean="0"/>
          </a:p>
          <a:p>
            <a:endParaRPr lang="ru-RU" sz="200" dirty="0" smtClean="0"/>
          </a:p>
          <a:p>
            <a:pPr algn="ctr"/>
            <a:r>
              <a:rPr lang="ru-RU" sz="1100" dirty="0" smtClean="0"/>
              <a:t>©   </a:t>
            </a:r>
            <a:r>
              <a:rPr lang="ru-RU" sz="1050" b="1" dirty="0"/>
              <a:t>Новосибирская областная детская библиотека </a:t>
            </a:r>
            <a:endParaRPr lang="ru-RU" sz="1050" b="1" dirty="0" smtClean="0"/>
          </a:p>
          <a:p>
            <a:pPr algn="ctr"/>
            <a:r>
              <a:rPr lang="ru-RU" sz="1050" b="1" dirty="0" smtClean="0"/>
              <a:t>им</a:t>
            </a:r>
            <a:r>
              <a:rPr lang="ru-RU" sz="1050" b="1" dirty="0"/>
              <a:t>. А. М. Горького</a:t>
            </a:r>
          </a:p>
          <a:p>
            <a:pPr algn="ctr"/>
            <a:endParaRPr lang="ru-RU" sz="400" b="1" dirty="0"/>
          </a:p>
          <a:p>
            <a:pPr algn="ctr"/>
            <a:r>
              <a:rPr lang="ru-RU" sz="1050" b="1" dirty="0"/>
              <a:t>Информационно-библиографический </a:t>
            </a:r>
            <a:r>
              <a:rPr lang="ru-RU" sz="1050" b="1" dirty="0" smtClean="0"/>
              <a:t>отдел</a:t>
            </a:r>
            <a:endParaRPr lang="ru-RU" sz="105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9"/>
          <a:stretch/>
        </p:blipFill>
        <p:spPr>
          <a:xfrm>
            <a:off x="539551" y="393251"/>
            <a:ext cx="3997941" cy="4733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289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201315"/>
            <a:ext cx="376002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27 мая 1795 года </a:t>
            </a:r>
            <a:r>
              <a:rPr lang="ru-RU" sz="1200" dirty="0"/>
              <a:t>императрица Екатерина II Высочайшим </a:t>
            </a:r>
            <a:r>
              <a:rPr lang="ru-RU" sz="1200" dirty="0" smtClean="0"/>
              <a:t>повелением </a:t>
            </a:r>
            <a:r>
              <a:rPr lang="ru-RU" sz="1200" dirty="0"/>
              <a:t>одобрила представленный архитектором Егором Соколовым проект постройки здания Императорской Публичной библиотеки, </a:t>
            </a:r>
            <a:r>
              <a:rPr lang="ru-RU" sz="1200" b="1" dirty="0"/>
              <a:t>первого в России специального здания, предназначенного для размещения </a:t>
            </a:r>
            <a:r>
              <a:rPr lang="ru-RU" sz="1200" b="1" dirty="0" smtClean="0"/>
              <a:t>библиотеки</a:t>
            </a:r>
            <a:r>
              <a:rPr lang="ru-RU" sz="1200" b="1" dirty="0"/>
              <a:t>.  </a:t>
            </a:r>
            <a:endParaRPr lang="ru-RU" sz="1200" b="1" dirty="0" smtClean="0"/>
          </a:p>
          <a:p>
            <a:pPr algn="just"/>
            <a:endParaRPr lang="ru-RU" sz="500" dirty="0" smtClean="0"/>
          </a:p>
          <a:p>
            <a:pPr algn="just"/>
            <a:r>
              <a:rPr lang="ru-RU" sz="1200" dirty="0" smtClean="0"/>
              <a:t>По </a:t>
            </a:r>
            <a:r>
              <a:rPr lang="ru-RU" sz="1200" dirty="0"/>
              <a:t>замыслу Екатерины II, национальная Библиотека должна была олицетворять мощь Российского государства, созидательный характер устремлений императрицы, </a:t>
            </a:r>
            <a:r>
              <a:rPr lang="ru-RU" sz="1200" dirty="0" smtClean="0"/>
              <a:t>её </a:t>
            </a:r>
            <a:r>
              <a:rPr lang="ru-RU" sz="1200" dirty="0"/>
              <a:t>приверженность идеалам века Просвещения. </a:t>
            </a:r>
            <a:endParaRPr lang="ru-RU" sz="1200" dirty="0" smtClean="0"/>
          </a:p>
          <a:p>
            <a:pPr algn="just"/>
            <a:endParaRPr lang="ru-RU" sz="700" dirty="0" smtClean="0"/>
          </a:p>
          <a:p>
            <a:pPr algn="just"/>
            <a:r>
              <a:rPr lang="ru-RU" sz="1200" dirty="0" smtClean="0"/>
              <a:t>Подобно </a:t>
            </a:r>
            <a:r>
              <a:rPr lang="ru-RU" sz="1200" dirty="0"/>
              <a:t>"образцу знатнейших публичных библиотек" Европы, хранивших архивы национальной печати и памятников письменности, новой библиотеке предстояло стать собирательницей всех российских книг и рукописей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1236"/>
            <a:ext cx="3449702" cy="4441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4922912"/>
            <a:ext cx="34497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 err="1" smtClean="0"/>
              <a:t>Виргилиус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Эриксен</a:t>
            </a:r>
            <a:endParaRPr lang="ru-RU" sz="1100" i="1" dirty="0" smtClean="0"/>
          </a:p>
          <a:p>
            <a:pPr algn="ctr"/>
            <a:r>
              <a:rPr lang="ru-RU" sz="1100" i="1" dirty="0"/>
              <a:t>Портрет Великой княгини Екатерины Алексеевны </a:t>
            </a:r>
            <a:endParaRPr lang="ru-RU" sz="1100" i="1" dirty="0" smtClean="0"/>
          </a:p>
          <a:p>
            <a:pPr algn="ctr"/>
            <a:r>
              <a:rPr lang="ru-RU" sz="1100" i="1" dirty="0" smtClean="0"/>
              <a:t>(</a:t>
            </a:r>
            <a:r>
              <a:rPr lang="ru-RU" sz="1100" i="1" dirty="0"/>
              <a:t>Екатерины II</a:t>
            </a:r>
            <a:r>
              <a:rPr lang="ru-RU" sz="1100" i="1" dirty="0" smtClean="0"/>
              <a:t>). До 1762 года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4386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8" y="527077"/>
            <a:ext cx="7930434" cy="4764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"/>
          <a:stretch/>
        </p:blipFill>
        <p:spPr>
          <a:xfrm>
            <a:off x="540688" y="0"/>
            <a:ext cx="8157665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237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i="1" dirty="0" smtClean="0"/>
              <a:t>В читальном зале Императорской Публичной библиотеки </a:t>
            </a:r>
          </a:p>
          <a:p>
            <a:pPr algn="r"/>
            <a:r>
              <a:rPr lang="ru-RU" sz="1200" i="1" dirty="0" smtClean="0"/>
              <a:t>Художник Г. </a:t>
            </a:r>
            <a:r>
              <a:rPr lang="ru-RU" sz="1200" i="1" dirty="0" err="1" smtClean="0"/>
              <a:t>Бролинг</a:t>
            </a:r>
            <a:r>
              <a:rPr lang="ru-RU" sz="1200" i="1" dirty="0" smtClean="0"/>
              <a:t>, гравюра Л. А. Серяков. 1862 г.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65957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2505"/>
            <a:ext cx="3427600" cy="4443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9796" y="4993811"/>
            <a:ext cx="33232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 smtClean="0"/>
              <a:t>А.Г. </a:t>
            </a:r>
            <a:r>
              <a:rPr lang="ru-RU" sz="1100" i="1" dirty="0" err="1" smtClean="0"/>
              <a:t>Варнек</a:t>
            </a:r>
            <a:r>
              <a:rPr lang="ru-RU" sz="1100" i="1" dirty="0" smtClean="0"/>
              <a:t>. </a:t>
            </a:r>
            <a:r>
              <a:rPr lang="ru-RU" sz="1100" i="1" dirty="0"/>
              <a:t>Портрет президента Академии художеств </a:t>
            </a:r>
            <a:r>
              <a:rPr lang="ru-RU" sz="1100" i="1" dirty="0" smtClean="0"/>
              <a:t>Алексея </a:t>
            </a:r>
            <a:r>
              <a:rPr lang="ru-RU" sz="1100" i="1" dirty="0"/>
              <a:t>Николаевича </a:t>
            </a:r>
            <a:r>
              <a:rPr lang="ru-RU" sz="1100" i="1" dirty="0" smtClean="0"/>
              <a:t>Оленина</a:t>
            </a:r>
            <a:endParaRPr lang="ru-RU" sz="1100" i="1" dirty="0"/>
          </a:p>
          <a:p>
            <a:pPr algn="ctr"/>
            <a:r>
              <a:rPr lang="ru-RU" sz="1100" i="1" dirty="0" smtClean="0"/>
              <a:t>Не </a:t>
            </a:r>
            <a:r>
              <a:rPr lang="ru-RU" sz="1100" i="1" dirty="0"/>
              <a:t>ранее </a:t>
            </a:r>
            <a:r>
              <a:rPr lang="ru-RU" sz="1100" i="1" dirty="0" smtClean="0"/>
              <a:t>1824 г.</a:t>
            </a:r>
            <a:endParaRPr lang="ru-RU" sz="11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70" y="1633943"/>
            <a:ext cx="4278775" cy="3369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5003479"/>
            <a:ext cx="3323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/>
              <a:t>Гостиная в доме Олениных в </a:t>
            </a:r>
            <a:r>
              <a:rPr lang="ru-RU" sz="1100" i="1" dirty="0" err="1" smtClean="0"/>
              <a:t>Приютино</a:t>
            </a:r>
            <a:endParaRPr lang="ru-RU" sz="1100" i="1" dirty="0" smtClean="0"/>
          </a:p>
          <a:p>
            <a:pPr algn="ctr"/>
            <a:r>
              <a:rPr lang="ru-RU" sz="1100" i="1" dirty="0" smtClean="0"/>
              <a:t>Акварель </a:t>
            </a:r>
            <a:r>
              <a:rPr lang="ru-RU" sz="1100" i="1" dirty="0"/>
              <a:t>Ф. Г. Солнцева. 26 мая </a:t>
            </a:r>
            <a:r>
              <a:rPr lang="ru-RU" sz="1100" i="1" dirty="0" smtClean="0"/>
              <a:t>1834 г.</a:t>
            </a:r>
            <a:endParaRPr lang="ru-RU" sz="11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276135" y="464393"/>
            <a:ext cx="43653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Библиотека, или </a:t>
            </a:r>
            <a:r>
              <a:rPr lang="ru-RU" sz="1400" i="1" dirty="0"/>
              <a:t>"меценатский приют литераторов", </a:t>
            </a:r>
            <a:r>
              <a:rPr lang="ru-RU" sz="1400" dirty="0"/>
              <a:t>по словам Д. В. </a:t>
            </a:r>
            <a:r>
              <a:rPr lang="ru-RU" sz="1400" dirty="0" err="1"/>
              <a:t>Философова</a:t>
            </a:r>
            <a:r>
              <a:rPr lang="ru-RU" sz="1400" dirty="0"/>
              <a:t>, была неотъемлемой частью салона Алексея Николаевича  </a:t>
            </a:r>
            <a:r>
              <a:rPr lang="ru-RU" sz="1400" dirty="0" smtClean="0"/>
              <a:t>Оленина </a:t>
            </a:r>
            <a:r>
              <a:rPr lang="ru-RU" sz="1400" dirty="0"/>
              <a:t>(1763 - 1843</a:t>
            </a:r>
            <a:r>
              <a:rPr lang="ru-RU" sz="1400" dirty="0" smtClean="0"/>
              <a:t>), </a:t>
            </a:r>
            <a:r>
              <a:rPr lang="ru-RU" sz="1400" dirty="0"/>
              <a:t>который был директором Публичной библиотеки в 1811-1843 гг.</a:t>
            </a:r>
          </a:p>
        </p:txBody>
      </p:sp>
    </p:spTree>
    <p:extLst>
      <p:ext uri="{BB962C8B-B14F-4D97-AF65-F5344CB8AC3E}">
        <p14:creationId xmlns:p14="http://schemas.microsoft.com/office/powerpoint/2010/main" val="16863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69902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Президент </a:t>
            </a:r>
            <a:r>
              <a:rPr lang="ru-RU" sz="1200" dirty="0"/>
              <a:t>Академии художеств, талантливый рисовальщик, историк, знаток новых и древних языков, любитель литературы и искусства, покровитель поэтов и художников </a:t>
            </a:r>
            <a:r>
              <a:rPr lang="ru-RU" sz="1200" dirty="0" smtClean="0"/>
              <a:t>– это далеко </a:t>
            </a:r>
            <a:r>
              <a:rPr lang="ru-RU" sz="1200" dirty="0"/>
              <a:t>не полный перечень заслуг и достоинств этого яркого человека. </a:t>
            </a:r>
            <a:endParaRPr lang="ru-RU" sz="1200" dirty="0" smtClean="0"/>
          </a:p>
          <a:p>
            <a:pPr algn="just"/>
            <a:endParaRPr lang="ru-RU" sz="600" dirty="0" smtClean="0"/>
          </a:p>
          <a:p>
            <a:pPr algn="just"/>
            <a:r>
              <a:rPr lang="ru-RU" sz="1200" dirty="0" smtClean="0"/>
              <a:t>Знаменитый </a:t>
            </a:r>
            <a:r>
              <a:rPr lang="ru-RU" sz="1200" dirty="0"/>
              <a:t>русский </a:t>
            </a:r>
            <a:r>
              <a:rPr lang="ru-RU" sz="1200" dirty="0" smtClean="0"/>
              <a:t>историк </a:t>
            </a:r>
            <a:r>
              <a:rPr lang="ru-RU" sz="1200" dirty="0"/>
              <a:t>В. О. </a:t>
            </a:r>
            <a:r>
              <a:rPr lang="ru-RU" sz="1200" dirty="0" smtClean="0"/>
              <a:t>Ключевский писал</a:t>
            </a:r>
            <a:r>
              <a:rPr lang="ru-RU" sz="1200" dirty="0"/>
              <a:t>: </a:t>
            </a:r>
            <a:r>
              <a:rPr lang="ru-RU" sz="1200" i="1" dirty="0"/>
              <a:t>"В продолжении 50 лет - до 1843 года - трудно вспомнить в ходе русского просвещения крупное дело или крупного дельца, не припоминая и Оленина. </a:t>
            </a:r>
            <a:r>
              <a:rPr lang="ru-RU" sz="1200" i="1" dirty="0" smtClean="0"/>
              <a:t>Он </a:t>
            </a:r>
            <a:r>
              <a:rPr lang="ru-RU" sz="1200" i="1" dirty="0"/>
              <a:t>как-то умел бросить свой луч на каждое современное ему светлое явление в этих областях нашей жизни</a:t>
            </a:r>
            <a:r>
              <a:rPr lang="ru-RU" sz="1200" i="1" dirty="0" smtClean="0"/>
              <a:t>".</a:t>
            </a:r>
          </a:p>
          <a:p>
            <a:pPr algn="just"/>
            <a:endParaRPr lang="ru-RU" sz="600" i="1" dirty="0"/>
          </a:p>
          <a:p>
            <a:pPr algn="just"/>
            <a:r>
              <a:rPr lang="ru-RU" sz="1200" dirty="0" smtClean="0"/>
              <a:t>Оленин </a:t>
            </a:r>
            <a:r>
              <a:rPr lang="ru-RU" sz="1200" dirty="0"/>
              <a:t>поощрял литературные и научные занятия сотрудников </a:t>
            </a:r>
            <a:r>
              <a:rPr lang="ru-RU" sz="1200" dirty="0" smtClean="0"/>
              <a:t>библиотеки и </a:t>
            </a:r>
            <a:r>
              <a:rPr lang="ru-RU" sz="1200" dirty="0"/>
              <a:t>сам принимал в них живейшее участие. </a:t>
            </a:r>
            <a:endParaRPr lang="ru-RU" sz="1200" dirty="0" smtClean="0"/>
          </a:p>
          <a:p>
            <a:pPr algn="just"/>
            <a:r>
              <a:rPr lang="ru-RU" sz="1200" dirty="0" smtClean="0"/>
              <a:t>Именно </a:t>
            </a:r>
            <a:r>
              <a:rPr lang="ru-RU" sz="1200" dirty="0"/>
              <a:t>при Оленине в Публичной библиотеке возникла культурная среда, создавшая особую атмосферу, привлекательную как для библиотекарей, так и для читателей</a:t>
            </a:r>
            <a:r>
              <a:rPr lang="ru-RU" sz="1200" dirty="0" smtClean="0"/>
              <a:t>.</a:t>
            </a:r>
            <a:endParaRPr lang="ru-RU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716016" y="492877"/>
            <a:ext cx="374441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За время работы </a:t>
            </a:r>
            <a:r>
              <a:rPr lang="ru-RU" sz="1200" dirty="0"/>
              <a:t>Оленина в </a:t>
            </a:r>
            <a:r>
              <a:rPr lang="ru-RU" sz="1200" dirty="0" smtClean="0"/>
              <a:t>качестве директора библиотеки, было выдано </a:t>
            </a:r>
            <a:r>
              <a:rPr lang="ru-RU" sz="1200" dirty="0"/>
              <a:t>свыше 15 000 читательских билетов и около 100 000 томов, </a:t>
            </a:r>
            <a:r>
              <a:rPr lang="ru-RU" sz="1200" dirty="0" smtClean="0"/>
              <a:t>в эти годы были предприняты первые попытки </a:t>
            </a:r>
            <a:r>
              <a:rPr lang="ru-RU" sz="1200" dirty="0"/>
              <a:t>проследить характер чтения, круг интересов посетителей Публичной библиотеки, их спрос на произведения </a:t>
            </a:r>
            <a:r>
              <a:rPr lang="ru-RU" sz="1200" dirty="0" smtClean="0"/>
              <a:t>определённых авторов.</a:t>
            </a:r>
          </a:p>
          <a:p>
            <a:pPr algn="just"/>
            <a:r>
              <a:rPr lang="ru-RU" sz="1200" dirty="0" smtClean="0"/>
              <a:t>К </a:t>
            </a:r>
            <a:r>
              <a:rPr lang="ru-RU" sz="1200" dirty="0"/>
              <a:t>этому же периоду относится и зарождение в Библиотеке справочно-библиографической службы, когда сотрудники начали предпринимать конкретные шаги по подбору литературы по запросам читателей (например, по истории войны 1812 года, походов А</a:t>
            </a:r>
            <a:r>
              <a:rPr lang="ru-RU" sz="1200" dirty="0" smtClean="0"/>
              <a:t>. В. Суворова </a:t>
            </a:r>
            <a:r>
              <a:rPr lang="ru-RU" sz="1200" dirty="0"/>
              <a:t>в Италию и Швейцарию, по народному образованию в </a:t>
            </a:r>
            <a:r>
              <a:rPr lang="ru-RU" sz="1200" dirty="0" smtClean="0"/>
              <a:t>России).</a:t>
            </a:r>
          </a:p>
          <a:p>
            <a:pPr algn="just"/>
            <a:endParaRPr lang="ru-RU" sz="700" dirty="0" smtClean="0"/>
          </a:p>
          <a:p>
            <a:pPr algn="just"/>
            <a:r>
              <a:rPr lang="ru-RU" sz="1200" dirty="0"/>
              <a:t>Про Оленина говорили, что он делил </a:t>
            </a:r>
            <a:r>
              <a:rPr lang="ru-RU" sz="1200" dirty="0" smtClean="0"/>
              <a:t>своё </a:t>
            </a:r>
            <a:r>
              <a:rPr lang="ru-RU" sz="1200" dirty="0"/>
              <a:t>время и силы между службой и дружбой. В его доме на Фонтанке и на даче в </a:t>
            </a:r>
            <a:r>
              <a:rPr lang="ru-RU" sz="1200" dirty="0" err="1"/>
              <a:t>Приютине</a:t>
            </a:r>
            <a:r>
              <a:rPr lang="ru-RU" sz="1200" dirty="0"/>
              <a:t> встречался почти весь литературный и художественный Петербург. </a:t>
            </a:r>
            <a:endParaRPr lang="ru-RU" sz="1200" dirty="0" smtClean="0"/>
          </a:p>
          <a:p>
            <a:pPr algn="just"/>
            <a:r>
              <a:rPr lang="ru-RU" sz="1200" dirty="0" smtClean="0"/>
              <a:t>Салон </a:t>
            </a:r>
            <a:r>
              <a:rPr lang="ru-RU" sz="1200" dirty="0"/>
              <a:t>Оленина посещали поэты и писатели А</a:t>
            </a:r>
            <a:r>
              <a:rPr lang="ru-RU" sz="1200" dirty="0" smtClean="0"/>
              <a:t>. С. Пушкин</a:t>
            </a:r>
            <a:r>
              <a:rPr lang="ru-RU" sz="1200" dirty="0"/>
              <a:t>, В</a:t>
            </a:r>
            <a:r>
              <a:rPr lang="ru-RU" sz="1200" dirty="0" smtClean="0"/>
              <a:t>. А. Жуковский</a:t>
            </a:r>
            <a:r>
              <a:rPr lang="ru-RU" sz="1200" dirty="0"/>
              <a:t>, П</a:t>
            </a:r>
            <a:r>
              <a:rPr lang="ru-RU" sz="1200" dirty="0" smtClean="0"/>
              <a:t>. А. Вяземский</a:t>
            </a:r>
            <a:r>
              <a:rPr lang="ru-RU" sz="1200" dirty="0"/>
              <a:t>, Н</a:t>
            </a:r>
            <a:r>
              <a:rPr lang="ru-RU" sz="1200" dirty="0" smtClean="0"/>
              <a:t>. М. Карамзин</a:t>
            </a:r>
            <a:r>
              <a:rPr lang="ru-RU" sz="1200" dirty="0"/>
              <a:t>, Г</a:t>
            </a:r>
            <a:r>
              <a:rPr lang="ru-RU" sz="1200" dirty="0" smtClean="0"/>
              <a:t>. Р. Державин</a:t>
            </a:r>
            <a:r>
              <a:rPr lang="ru-RU" sz="1200" dirty="0"/>
              <a:t>, художники и скульпторы В</a:t>
            </a:r>
            <a:r>
              <a:rPr lang="ru-RU" sz="1200" dirty="0" smtClean="0"/>
              <a:t>. Л. </a:t>
            </a:r>
            <a:r>
              <a:rPr lang="ru-RU" sz="1200" dirty="0" err="1" smtClean="0"/>
              <a:t>Боровиковский</a:t>
            </a:r>
            <a:r>
              <a:rPr lang="ru-RU" sz="1200" dirty="0"/>
              <a:t>, К</a:t>
            </a:r>
            <a:r>
              <a:rPr lang="ru-RU" sz="1200" dirty="0" smtClean="0"/>
              <a:t>. П. Брюллов</a:t>
            </a:r>
            <a:r>
              <a:rPr lang="ru-RU" sz="1200" dirty="0"/>
              <a:t>, А</a:t>
            </a:r>
            <a:r>
              <a:rPr lang="ru-RU" sz="1200" dirty="0" smtClean="0"/>
              <a:t>. Г. Венецианов</a:t>
            </a:r>
            <a:r>
              <a:rPr lang="ru-RU" sz="1200" dirty="0"/>
              <a:t>, В</a:t>
            </a:r>
            <a:r>
              <a:rPr lang="ru-RU" sz="1200" dirty="0" smtClean="0"/>
              <a:t>. О. А. Кипренский</a:t>
            </a:r>
            <a:r>
              <a:rPr lang="ru-RU" sz="1200" dirty="0"/>
              <a:t>, </a:t>
            </a:r>
            <a:r>
              <a:rPr lang="ru-RU" sz="1200" dirty="0" smtClean="0"/>
              <a:t>архитектор </a:t>
            </a:r>
            <a:r>
              <a:rPr lang="ru-RU" sz="1200" dirty="0"/>
              <a:t>В.П</a:t>
            </a:r>
            <a:r>
              <a:rPr lang="ru-RU" sz="1200" dirty="0" smtClean="0"/>
              <a:t>. Стасов </a:t>
            </a:r>
            <a:r>
              <a:rPr lang="ru-RU" sz="1200" dirty="0"/>
              <a:t>и многие другие. </a:t>
            </a:r>
          </a:p>
        </p:txBody>
      </p:sp>
    </p:spTree>
    <p:extLst>
      <p:ext uri="{BB962C8B-B14F-4D97-AF65-F5344CB8AC3E}">
        <p14:creationId xmlns:p14="http://schemas.microsoft.com/office/powerpoint/2010/main" val="2405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696" y="331695"/>
            <a:ext cx="403244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Знаменитый баснописец Иван Андреевич Крылов (1769-1844) начал работать в Императорской публичной библиотеке 7 января 1812 года и  прослужил там 29 лет.  </a:t>
            </a:r>
          </a:p>
          <a:p>
            <a:pPr algn="just"/>
            <a:endParaRPr lang="ru-RU" sz="200" dirty="0"/>
          </a:p>
          <a:p>
            <a:pPr algn="just"/>
            <a:r>
              <a:rPr lang="ru-RU" sz="1200" dirty="0"/>
              <a:t>Его приход в библиотеку стал возможен благодаря многолетней дружбе с директором </a:t>
            </a:r>
            <a:r>
              <a:rPr lang="ru-RU" sz="1200" dirty="0" err="1"/>
              <a:t>Публички</a:t>
            </a:r>
            <a:r>
              <a:rPr lang="ru-RU" sz="1200" dirty="0"/>
              <a:t> Алексеем Николаевичем </a:t>
            </a:r>
            <a:r>
              <a:rPr lang="ru-RU" sz="1200" dirty="0" smtClean="0"/>
              <a:t>Олениным. Эта </a:t>
            </a:r>
            <a:r>
              <a:rPr lang="ru-RU" sz="1200" dirty="0"/>
              <a:t>дружба в корне изменила жизнь баснописца. </a:t>
            </a:r>
            <a:r>
              <a:rPr lang="ru-RU" sz="1200" dirty="0" smtClean="0"/>
              <a:t> </a:t>
            </a:r>
            <a:endParaRPr lang="ru-RU" sz="1200" dirty="0"/>
          </a:p>
          <a:p>
            <a:pPr algn="just"/>
            <a:endParaRPr lang="ru-RU" sz="500" dirty="0" smtClean="0"/>
          </a:p>
          <a:p>
            <a:pPr algn="just"/>
            <a:r>
              <a:rPr lang="ru-RU" sz="1200" dirty="0" smtClean="0"/>
              <a:t>До </a:t>
            </a:r>
            <a:r>
              <a:rPr lang="ru-RU" sz="1200" dirty="0"/>
              <a:t>службы в библиотеке </a:t>
            </a:r>
            <a:r>
              <a:rPr lang="ru-RU" sz="1200" dirty="0" smtClean="0"/>
              <a:t>поэт и журналист Крылов </a:t>
            </a:r>
            <a:r>
              <a:rPr lang="ru-RU" sz="1200" dirty="0"/>
              <a:t>был страстным карточным игроком, много разъезжал по России, менял места службы. Но к сорока годам такой образ жизни сделался для </a:t>
            </a:r>
            <a:r>
              <a:rPr lang="ru-RU" sz="1200" dirty="0" smtClean="0"/>
              <a:t>него, </a:t>
            </a:r>
            <a:r>
              <a:rPr lang="ru-RU" sz="1200" dirty="0"/>
              <a:t>с одной </a:t>
            </a:r>
            <a:r>
              <a:rPr lang="ru-RU" sz="1200" dirty="0" smtClean="0"/>
              <a:t>стороны, </a:t>
            </a:r>
            <a:r>
              <a:rPr lang="ru-RU" sz="1200" dirty="0"/>
              <a:t>утомительным, а с другой - небезопасным, да к тому же не приносящим практически никаких доходов. </a:t>
            </a:r>
          </a:p>
          <a:p>
            <a:pPr algn="just"/>
            <a:endParaRPr lang="ru-RU" sz="400" dirty="0"/>
          </a:p>
          <a:p>
            <a:pPr algn="just"/>
            <a:r>
              <a:rPr lang="ru-RU" sz="1200" dirty="0"/>
              <a:t>А. Н. Оленин, высоко ценивший талант и способности друга, пригласил его на работу в библиотеку, представил при дворе, обеспечил пожизненным пансионом в 1500 рублей, который впоследствии неоднократно увеличивался. </a:t>
            </a:r>
          </a:p>
          <a:p>
            <a:pPr algn="just"/>
            <a:endParaRPr lang="ru-RU" sz="300" dirty="0" smtClean="0"/>
          </a:p>
          <a:p>
            <a:pPr algn="just"/>
            <a:r>
              <a:rPr lang="ru-RU" sz="1200" dirty="0" smtClean="0"/>
              <a:t>Через </a:t>
            </a:r>
            <a:r>
              <a:rPr lang="ru-RU" sz="1200" dirty="0"/>
              <a:t>четыре года после начала работы в библиотеке Крылов получил </a:t>
            </a:r>
            <a:r>
              <a:rPr lang="ru-RU" sz="1200" dirty="0" smtClean="0"/>
              <a:t>собственное постоянное </a:t>
            </a:r>
            <a:r>
              <a:rPr lang="ru-RU" sz="1200" dirty="0"/>
              <a:t>жильё в библиотечном </a:t>
            </a:r>
            <a:r>
              <a:rPr lang="ru-RU" sz="1200" dirty="0" smtClean="0"/>
              <a:t>доме</a:t>
            </a:r>
            <a:r>
              <a:rPr lang="ru-RU" sz="1200" dirty="0"/>
              <a:t> </a:t>
            </a:r>
            <a:r>
              <a:rPr lang="ru-RU" sz="1200" dirty="0" smtClean="0"/>
              <a:t>(ныне </a:t>
            </a:r>
            <a:r>
              <a:rPr lang="ru-RU" sz="1200" dirty="0"/>
              <a:t>Садовая улица, дом 20</a:t>
            </a:r>
            <a:r>
              <a:rPr lang="ru-RU" sz="1200" dirty="0" smtClean="0"/>
              <a:t>).   Квартира </a:t>
            </a:r>
            <a:r>
              <a:rPr lang="ru-RU" sz="1200" dirty="0"/>
              <a:t>Крылова состояла из трёх комнат, одна из них служила хозяину и спальней и кабинетом. Украшением приёмной комнаты служил портрет Ивана </a:t>
            </a:r>
            <a:r>
              <a:rPr lang="ru-RU" sz="1200" dirty="0" smtClean="0"/>
              <a:t>Андреевича, написанный профессором </a:t>
            </a:r>
            <a:r>
              <a:rPr lang="ru-RU" sz="1200" dirty="0"/>
              <a:t>Академии художеств Р. М. Волковым. </a:t>
            </a:r>
            <a:endParaRPr lang="ru-RU" sz="1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3"/>
          <a:stretch/>
        </p:blipFill>
        <p:spPr>
          <a:xfrm>
            <a:off x="4792477" y="0"/>
            <a:ext cx="4351523" cy="5116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9615" y="5116482"/>
            <a:ext cx="3937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Р. М. Волков. Портрет баснописца И. А. Крылова. 1812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6944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570343"/>
            <a:ext cx="396044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Тучность и внешнее спокойствие Крылова позволяли современникам весьма метко сравнивать его с медведем. Облик баснописца описан многими </a:t>
            </a:r>
            <a:r>
              <a:rPr lang="ru-RU" sz="1400" dirty="0" smtClean="0"/>
              <a:t>мемуаристами: он </a:t>
            </a:r>
            <a:r>
              <a:rPr lang="ru-RU" sz="1400" dirty="0"/>
              <a:t>был высокого роста, с широковатым лицом, всегда с растрепанными волосами, крайне неряшливо одетым. </a:t>
            </a:r>
            <a:endParaRPr lang="ru-RU" sz="1400" dirty="0" smtClean="0"/>
          </a:p>
          <a:p>
            <a:pPr algn="just"/>
            <a:endParaRPr lang="ru-RU" sz="700" dirty="0" smtClean="0"/>
          </a:p>
          <a:p>
            <a:pPr algn="just"/>
            <a:r>
              <a:rPr lang="ru-RU" sz="1400" dirty="0" smtClean="0"/>
              <a:t>О баснописце при жизни и после смерти рассказано немало анекдотов. Он сам охотно поддерживал о себе репутацию ленивца, </a:t>
            </a:r>
            <a:r>
              <a:rPr lang="ru-RU" sz="1400" dirty="0" err="1" smtClean="0"/>
              <a:t>неряхи</a:t>
            </a:r>
            <a:r>
              <a:rPr lang="ru-RU" sz="1400" dirty="0" smtClean="0"/>
              <a:t> и обжоры. </a:t>
            </a:r>
          </a:p>
          <a:p>
            <a:pPr algn="just"/>
            <a:endParaRPr lang="ru-RU" sz="700" dirty="0" smtClean="0"/>
          </a:p>
          <a:p>
            <a:pPr algn="just"/>
            <a:r>
              <a:rPr lang="ru-RU" sz="1400" dirty="0" smtClean="0"/>
              <a:t>О Крылове-библиотекаре также довольно долго бытовала легенда как о нерадивом чиновнике, занимавшемся либо чтением глупых романов, либо спящим на диване. В этом есть доля истины, но его заслуги в формировании фондов Публичной </a:t>
            </a:r>
            <a:r>
              <a:rPr lang="ru-RU" sz="1400" dirty="0"/>
              <a:t>библиотеки </a:t>
            </a:r>
            <a:r>
              <a:rPr lang="ru-RU" sz="1400" dirty="0" smtClean="0"/>
              <a:t> и </a:t>
            </a:r>
            <a:r>
              <a:rPr lang="ru-RU" sz="1400" dirty="0"/>
              <a:t>становлении её как общероссийского культурного центра </a:t>
            </a:r>
            <a:r>
              <a:rPr lang="ru-RU" sz="1400" dirty="0" smtClean="0"/>
              <a:t>несомненны.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0"/>
          <a:stretch/>
        </p:blipFill>
        <p:spPr>
          <a:xfrm>
            <a:off x="755576" y="543892"/>
            <a:ext cx="3528392" cy="4287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880467"/>
            <a:ext cx="3888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 smtClean="0"/>
              <a:t>П. А. Оленин. Портрет баснописца И. А. Крылова. 1824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34917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409228"/>
            <a:ext cx="4176464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Все годы </a:t>
            </a:r>
            <a:r>
              <a:rPr lang="ru-RU" sz="1400" dirty="0" smtClean="0"/>
              <a:t>работы в </a:t>
            </a:r>
            <a:r>
              <a:rPr lang="ru-RU" sz="1400" dirty="0"/>
              <a:t>библиотеке Иван Андреевич </a:t>
            </a:r>
            <a:r>
              <a:rPr lang="ru-RU" sz="1400" dirty="0" smtClean="0"/>
              <a:t>состоял в </a:t>
            </a:r>
            <a:r>
              <a:rPr lang="ru-RU" sz="1400" dirty="0"/>
              <a:t>её Русском отделении. В то время </a:t>
            </a:r>
            <a:r>
              <a:rPr lang="ru-RU" sz="1400" dirty="0" smtClean="0"/>
              <a:t>отделение </a:t>
            </a:r>
            <a:r>
              <a:rPr lang="ru-RU" sz="1400" dirty="0"/>
              <a:t>занимало почти весь первый этаж здания, выходящего окнами на </a:t>
            </a:r>
            <a:r>
              <a:rPr lang="ru-RU" sz="1400" dirty="0" err="1"/>
              <a:t>Александринскую</a:t>
            </a:r>
            <a:r>
              <a:rPr lang="ru-RU" sz="1400" dirty="0"/>
              <a:t> площадь (ныне площадь Островского) и на Невский проспект. </a:t>
            </a:r>
            <a:endParaRPr lang="ru-RU" sz="1400" dirty="0" smtClean="0"/>
          </a:p>
          <a:p>
            <a:pPr algn="just"/>
            <a:endParaRPr lang="ru-RU" sz="500" dirty="0"/>
          </a:p>
          <a:p>
            <a:pPr algn="just"/>
            <a:r>
              <a:rPr lang="ru-RU" sz="1400" dirty="0" smtClean="0"/>
              <a:t>До </a:t>
            </a:r>
            <a:r>
              <a:rPr lang="ru-RU" sz="1400" dirty="0"/>
              <a:t>февраля 1818 </a:t>
            </a:r>
            <a:r>
              <a:rPr lang="ru-RU" sz="1400" dirty="0" smtClean="0"/>
              <a:t>года Крылов </a:t>
            </a:r>
            <a:r>
              <a:rPr lang="ru-RU" sz="1400" dirty="0"/>
              <a:t>совместно с выдающимся русским библиографом, автором знаменитого «Опыта российской библиографии», Василием Степановичем </a:t>
            </a:r>
            <a:r>
              <a:rPr lang="ru-RU" sz="1400" dirty="0" err="1"/>
              <a:t>Сопиковым</a:t>
            </a:r>
            <a:r>
              <a:rPr lang="ru-RU" sz="1400" dirty="0"/>
              <a:t> заведовал печатными книгами на «</a:t>
            </a:r>
            <a:r>
              <a:rPr lang="ru-RU" sz="1400" dirty="0" err="1"/>
              <a:t>славенском</a:t>
            </a:r>
            <a:r>
              <a:rPr lang="ru-RU" sz="1400" dirty="0"/>
              <a:t> и российском языке», а затем, когда тот тяжело заболел, работал в Русском отделении один. </a:t>
            </a:r>
            <a:r>
              <a:rPr lang="ru-RU" sz="1400" dirty="0" smtClean="0"/>
              <a:t>Крылову приходилось заниматься собиранием и пополнением фондов, их организацией и описанием и непосредственно обслуживанием читателей. </a:t>
            </a:r>
          </a:p>
          <a:p>
            <a:pPr algn="just"/>
            <a:endParaRPr lang="ru-RU" sz="600" dirty="0" smtClean="0"/>
          </a:p>
          <a:p>
            <a:pPr algn="just"/>
            <a:r>
              <a:rPr lang="ru-RU" sz="1400" dirty="0" smtClean="0"/>
              <a:t>Правда</a:t>
            </a:r>
            <a:r>
              <a:rPr lang="ru-RU" sz="1400" dirty="0"/>
              <a:t>, временами у Крылова были </a:t>
            </a:r>
            <a:r>
              <a:rPr lang="ru-RU" sz="1400" dirty="0" smtClean="0"/>
              <a:t>отличные помощники </a:t>
            </a:r>
            <a:r>
              <a:rPr lang="ru-RU" sz="1400" dirty="0"/>
              <a:t>— известные деятели культуры и литераторы — писатель и драматург Михаил Николаевич Загоскин, поэт Антон Антонович </a:t>
            </a:r>
            <a:r>
              <a:rPr lang="ru-RU" sz="1400" dirty="0" err="1"/>
              <a:t>Дельвиг</a:t>
            </a:r>
            <a:r>
              <a:rPr lang="ru-RU" sz="1400" dirty="0"/>
              <a:t>, книговед Иван Павлович Быстров. </a:t>
            </a:r>
            <a:endParaRPr lang="ru-RU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4542" y="4657700"/>
            <a:ext cx="36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 smtClean="0"/>
              <a:t>В Публичной библиотеке. </a:t>
            </a:r>
            <a:r>
              <a:rPr lang="ru-RU" sz="1100" i="1" dirty="0" err="1" smtClean="0"/>
              <a:t>Ларинская</a:t>
            </a:r>
            <a:r>
              <a:rPr lang="ru-RU" sz="1100" i="1" dirty="0" smtClean="0"/>
              <a:t> зала</a:t>
            </a:r>
            <a:endParaRPr lang="ru-RU" sz="11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693"/>
          <a:stretch/>
        </p:blipFill>
        <p:spPr>
          <a:xfrm>
            <a:off x="0" y="625252"/>
            <a:ext cx="4329485" cy="38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175951"/>
            <a:ext cx="53173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С 1811 года Публичная библиотека стала получать обязательный экземпляр всех книг, выходящих на территории Российской империи, однако отечественные издания, опубликованные до этого времени, были представлены, в особенности в её Русском отделении, более чем выборочно. </a:t>
            </a:r>
            <a:endParaRPr lang="ru-RU" sz="1200" dirty="0" smtClean="0"/>
          </a:p>
          <a:p>
            <a:pPr algn="just"/>
            <a:r>
              <a:rPr lang="ru-RU" sz="1200" dirty="0"/>
              <a:t>Стремясь добиться полноты репертуара русской книги в Публичной библиотеке, Крылов проводил библиографический поиск, использовал свои давние связи с книготорговцами </a:t>
            </a:r>
            <a:r>
              <a:rPr lang="ru-RU" sz="1200" dirty="0" smtClean="0"/>
              <a:t>для покупки редких изданий.</a:t>
            </a:r>
            <a:r>
              <a:rPr lang="ru-RU" sz="1200" dirty="0"/>
              <a:t> </a:t>
            </a:r>
            <a:r>
              <a:rPr lang="ru-RU" sz="1200" dirty="0" smtClean="0"/>
              <a:t> </a:t>
            </a:r>
            <a:endParaRPr lang="ru-RU" sz="1200" dirty="0" smtClean="0"/>
          </a:p>
          <a:p>
            <a:pPr algn="just"/>
            <a:r>
              <a:rPr lang="ru-RU" sz="1200" dirty="0" smtClean="0"/>
              <a:t>При </a:t>
            </a:r>
            <a:r>
              <a:rPr lang="ru-RU" sz="1200" dirty="0"/>
              <a:t>содействии и по рекомендации Крылова такие </a:t>
            </a:r>
            <a:r>
              <a:rPr lang="ru-RU" sz="1200" dirty="0" smtClean="0"/>
              <a:t>издания </a:t>
            </a:r>
            <a:r>
              <a:rPr lang="ru-RU" sz="1200" dirty="0"/>
              <a:t>в немалом количестве были приобретены у </a:t>
            </a:r>
            <a:r>
              <a:rPr lang="ru-RU" sz="1200" dirty="0" smtClean="0"/>
              <a:t>книгопродавцев М</a:t>
            </a:r>
            <a:r>
              <a:rPr lang="ru-RU" sz="1200" dirty="0"/>
              <a:t>. П. Глазунова и А. Ф. Смирдина, купца Е. В. </a:t>
            </a:r>
            <a:r>
              <a:rPr lang="ru-RU" sz="1200" dirty="0" err="1"/>
              <a:t>Косицкого</a:t>
            </a:r>
            <a:r>
              <a:rPr lang="ru-RU" sz="1200" dirty="0"/>
              <a:t>, графа Ф. А. Толстого и многих других. </a:t>
            </a:r>
            <a:endParaRPr lang="ru-RU" sz="12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9"/>
          <a:stretch/>
        </p:blipFill>
        <p:spPr>
          <a:xfrm>
            <a:off x="251520" y="841275"/>
            <a:ext cx="2957804" cy="3598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24193" y="2109416"/>
            <a:ext cx="261034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Благодаря Ивану Андреевичу нужные библиотеке книги часто покупались за полцены или просто дарились ей. </a:t>
            </a:r>
            <a:endParaRPr lang="ru-RU" sz="1200" dirty="0" smtClean="0"/>
          </a:p>
          <a:p>
            <a:pPr algn="just"/>
            <a:endParaRPr lang="ru-RU" sz="500" dirty="0"/>
          </a:p>
          <a:p>
            <a:pPr algn="just"/>
            <a:r>
              <a:rPr lang="ru-RU" sz="1200" dirty="0"/>
              <a:t>С подачи А. Н. Оленина Крылов становится членом временного комитета по сдаче торговых помещений Библиотеки в аренду, чтобы иметь возможность получать из этого источника средства на приобретение старинной </a:t>
            </a:r>
            <a:r>
              <a:rPr lang="ru-RU" sz="1200" dirty="0" smtClean="0"/>
              <a:t>русской литературы</a:t>
            </a:r>
            <a:r>
              <a:rPr lang="ru-RU" sz="1200" dirty="0"/>
              <a:t>.</a:t>
            </a:r>
            <a:endParaRPr lang="ru-RU" sz="1200" dirty="0" smtClean="0"/>
          </a:p>
          <a:p>
            <a:pPr algn="just"/>
            <a:endParaRPr lang="ru-RU" sz="100" dirty="0"/>
          </a:p>
          <a:p>
            <a:pPr algn="just"/>
            <a:r>
              <a:rPr lang="ru-RU" sz="1200" dirty="0" smtClean="0"/>
              <a:t>К моменту ухода Крылова из библиотеки её Русское отделение увеличилось почти вчетверо и составило около 30 тысяч томов.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6" t="6060" r="5848" b="5673"/>
          <a:stretch/>
        </p:blipFill>
        <p:spPr>
          <a:xfrm>
            <a:off x="6102638" y="2122166"/>
            <a:ext cx="2599002" cy="3182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489003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/>
              <a:t>Граф Фёдор Андреевич Толстой </a:t>
            </a:r>
            <a:r>
              <a:rPr lang="ru-RU" sz="1050" i="1" dirty="0" smtClean="0"/>
              <a:t>– </a:t>
            </a:r>
          </a:p>
          <a:p>
            <a:pPr algn="ctr"/>
            <a:r>
              <a:rPr lang="ru-RU" sz="1050" i="1" dirty="0" smtClean="0"/>
              <a:t>тайный </a:t>
            </a:r>
            <a:r>
              <a:rPr lang="ru-RU" sz="1050" i="1" dirty="0"/>
              <a:t>советник, </a:t>
            </a:r>
            <a:r>
              <a:rPr lang="ru-RU" sz="1050" i="1" dirty="0" smtClean="0"/>
              <a:t>сенатор.</a:t>
            </a:r>
            <a:endParaRPr lang="ru-RU" sz="1050" i="1" dirty="0" smtClean="0"/>
          </a:p>
          <a:p>
            <a:pPr algn="ctr"/>
            <a:r>
              <a:rPr lang="ru-RU" sz="1050" i="1" dirty="0" smtClean="0"/>
              <a:t>Знаменитый </a:t>
            </a:r>
            <a:r>
              <a:rPr lang="ru-RU" sz="1050" i="1" dirty="0"/>
              <a:t>библиофил, собиратель рукописей и старопечатных книг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3969" y="5304611"/>
            <a:ext cx="44602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i="1" dirty="0"/>
              <a:t>Александр Филиппович </a:t>
            </a:r>
            <a:r>
              <a:rPr lang="ru-RU" sz="1050" i="1" dirty="0" smtClean="0"/>
              <a:t>Смирдин, книгопродавец </a:t>
            </a:r>
            <a:r>
              <a:rPr lang="ru-RU" sz="1050" i="1" dirty="0"/>
              <a:t>и издатель</a:t>
            </a:r>
          </a:p>
        </p:txBody>
      </p:sp>
    </p:spTree>
    <p:extLst>
      <p:ext uri="{BB962C8B-B14F-4D97-AF65-F5344CB8AC3E}">
        <p14:creationId xmlns:p14="http://schemas.microsoft.com/office/powerpoint/2010/main" val="3341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1908</Words>
  <Application>Microsoft Office PowerPoint</Application>
  <PresentationFormat>Экран (16:10)</PresentationFormat>
  <Paragraphs>148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150</cp:revision>
  <dcterms:created xsi:type="dcterms:W3CDTF">2018-05-22T05:55:12Z</dcterms:created>
  <dcterms:modified xsi:type="dcterms:W3CDTF">2018-05-23T03:40:46Z</dcterms:modified>
</cp:coreProperties>
</file>