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59" r:id="rId4"/>
    <p:sldId id="257" r:id="rId5"/>
    <p:sldId id="286" r:id="rId6"/>
    <p:sldId id="261" r:id="rId7"/>
    <p:sldId id="262" r:id="rId8"/>
    <p:sldId id="263" r:id="rId9"/>
    <p:sldId id="264" r:id="rId10"/>
    <p:sldId id="265" r:id="rId11"/>
    <p:sldId id="260" r:id="rId12"/>
    <p:sldId id="266" r:id="rId13"/>
    <p:sldId id="267" r:id="rId14"/>
    <p:sldId id="269" r:id="rId15"/>
    <p:sldId id="268" r:id="rId16"/>
    <p:sldId id="270" r:id="rId17"/>
    <p:sldId id="271" r:id="rId18"/>
    <p:sldId id="272" r:id="rId19"/>
    <p:sldId id="273" r:id="rId20"/>
    <p:sldId id="285" r:id="rId21"/>
    <p:sldId id="274" r:id="rId22"/>
    <p:sldId id="275" r:id="rId23"/>
    <p:sldId id="276" r:id="rId24"/>
    <p:sldId id="277" r:id="rId25"/>
    <p:sldId id="278" r:id="rId26"/>
    <p:sldId id="280" r:id="rId27"/>
    <p:sldId id="279" r:id="rId28"/>
    <p:sldId id="281" r:id="rId29"/>
    <p:sldId id="282" r:id="rId30"/>
    <p:sldId id="283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1C32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96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31CF9-32F9-4EDA-9050-3DEC0E03943C}" type="datetimeFigureOut">
              <a:rPr lang="ru-RU" smtClean="0"/>
              <a:t>01.09.2019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49455-4DCD-432A-B257-1B617E4136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068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49455-4DCD-432A-B257-1B617E413613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26234-317D-4E60-B7E7-1BA3FE6C0F35}" type="datetimeFigureOut">
              <a:rPr lang="ru-RU" smtClean="0"/>
              <a:pPr/>
              <a:t>01.09.2019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4A92-5DB3-4817-85E3-6180646CB5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26234-317D-4E60-B7E7-1BA3FE6C0F35}" type="datetimeFigureOut">
              <a:rPr lang="ru-RU" smtClean="0"/>
              <a:pPr/>
              <a:t>01.09.2019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4A92-5DB3-4817-85E3-6180646CB5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26234-317D-4E60-B7E7-1BA3FE6C0F35}" type="datetimeFigureOut">
              <a:rPr lang="ru-RU" smtClean="0"/>
              <a:pPr/>
              <a:t>01.09.2019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4A92-5DB3-4817-85E3-6180646CB5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26234-317D-4E60-B7E7-1BA3FE6C0F35}" type="datetimeFigureOut">
              <a:rPr lang="ru-RU" smtClean="0"/>
              <a:pPr/>
              <a:t>01.09.2019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4A92-5DB3-4817-85E3-6180646CB5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26234-317D-4E60-B7E7-1BA3FE6C0F35}" type="datetimeFigureOut">
              <a:rPr lang="ru-RU" smtClean="0"/>
              <a:pPr/>
              <a:t>01.09.2019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4A92-5DB3-4817-85E3-6180646CB5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26234-317D-4E60-B7E7-1BA3FE6C0F35}" type="datetimeFigureOut">
              <a:rPr lang="ru-RU" smtClean="0"/>
              <a:pPr/>
              <a:t>01.09.2019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4A92-5DB3-4817-85E3-6180646CB5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26234-317D-4E60-B7E7-1BA3FE6C0F35}" type="datetimeFigureOut">
              <a:rPr lang="ru-RU" smtClean="0"/>
              <a:pPr/>
              <a:t>01.09.2019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4A92-5DB3-4817-85E3-6180646CB5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26234-317D-4E60-B7E7-1BA3FE6C0F35}" type="datetimeFigureOut">
              <a:rPr lang="ru-RU" smtClean="0"/>
              <a:pPr/>
              <a:t>01.09.2019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4A92-5DB3-4817-85E3-6180646CB5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26234-317D-4E60-B7E7-1BA3FE6C0F35}" type="datetimeFigureOut">
              <a:rPr lang="ru-RU" smtClean="0"/>
              <a:pPr/>
              <a:t>01.09.2019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4A92-5DB3-4817-85E3-6180646CB5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26234-317D-4E60-B7E7-1BA3FE6C0F35}" type="datetimeFigureOut">
              <a:rPr lang="ru-RU" smtClean="0"/>
              <a:pPr/>
              <a:t>01.09.2019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4A92-5DB3-4817-85E3-6180646CB5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26234-317D-4E60-B7E7-1BA3FE6C0F35}" type="datetimeFigureOut">
              <a:rPr lang="ru-RU" smtClean="0"/>
              <a:pPr/>
              <a:t>01.09.2019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F4A92-5DB3-4817-85E3-6180646CB5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26234-317D-4E60-B7E7-1BA3FE6C0F35}" type="datetimeFigureOut">
              <a:rPr lang="ru-RU" smtClean="0"/>
              <a:pPr/>
              <a:t>01.09.2019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F4A92-5DB3-4817-85E3-6180646CB54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on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004.png"/>
          <p:cNvPicPr>
            <a:picLocks noChangeAspect="1"/>
          </p:cNvPicPr>
          <p:nvPr/>
        </p:nvPicPr>
        <p:blipFill>
          <a:blip r:embed="rId4" cstate="print"/>
          <a:srcRect b="25973"/>
          <a:stretch>
            <a:fillRect/>
          </a:stretch>
        </p:blipFill>
        <p:spPr>
          <a:xfrm>
            <a:off x="5638800" y="4883696"/>
            <a:ext cx="3505200" cy="1974304"/>
          </a:xfrm>
          <a:prstGeom prst="rect">
            <a:avLst/>
          </a:prstGeom>
        </p:spPr>
      </p:pic>
      <p:pic>
        <p:nvPicPr>
          <p:cNvPr id="10" name="Рисунок 9" descr="0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-439623"/>
            <a:ext cx="453579" cy="439623"/>
          </a:xfrm>
          <a:prstGeom prst="rect">
            <a:avLst/>
          </a:prstGeom>
        </p:spPr>
      </p:pic>
      <p:pic>
        <p:nvPicPr>
          <p:cNvPr id="9" name="Рисунок 8" descr="0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6093296"/>
            <a:ext cx="576064" cy="558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4716016" cy="70173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548680"/>
            <a:ext cx="5220072" cy="3960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fon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Рисунок 13" descr="4dab864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59632" y="908720"/>
            <a:ext cx="4723423" cy="5540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10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4614985" y="2161879"/>
            <a:ext cx="6251847" cy="2305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Иконы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3794 L -0.00122 0.95073 " pathEditMode="relative" ptsTypes="AA">
                                      <p:cBhvr>
                                        <p:cTn id="2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Предметы интерьера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0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764704"/>
            <a:ext cx="4343400" cy="529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15616" y="6165304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Гречанка 1841 г. Вышивка мелким круглым, граненым и золоченым бисером по бумажной канве</a:t>
            </a:r>
          </a:p>
        </p:txBody>
      </p:sp>
      <p:pic>
        <p:nvPicPr>
          <p:cNvPr id="9" name="Рисунок 8" descr="03d2475f68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764704"/>
            <a:ext cx="3779912" cy="5281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724128" y="6093296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Пейзаж. 1830-1840-е гг</a:t>
            </a:r>
            <a:r>
              <a:rPr lang="ru-RU" sz="1400" b="1" dirty="0" smtClean="0"/>
              <a:t>. </a:t>
            </a:r>
            <a:r>
              <a:rPr lang="ru-RU" sz="1400" dirty="0" smtClean="0"/>
              <a:t>Вышивка мелким круглым бисером по холсту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Предметы интерьера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0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980728"/>
            <a:ext cx="5667126" cy="3384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664" y="4293096"/>
            <a:ext cx="4608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Игольница. </a:t>
            </a:r>
            <a:r>
              <a:rPr lang="en-US" sz="1400" dirty="0" smtClean="0"/>
              <a:t>XIX </a:t>
            </a:r>
            <a:r>
              <a:rPr lang="ru-RU" sz="1400" dirty="0" smtClean="0"/>
              <a:t>в.</a:t>
            </a:r>
            <a:endParaRPr lang="ru-RU" sz="1400" dirty="0"/>
          </a:p>
        </p:txBody>
      </p:sp>
      <p:pic>
        <p:nvPicPr>
          <p:cNvPr id="6" name="Рисунок 5" descr="Бокал. Вязание крючком из крупного круглого бисера. Донышко — вязание крючком из хлопчато-бумажных ниток. Начало XX века. Собрание Е.С.Юровой и В.С.Васильев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692696"/>
            <a:ext cx="2077291" cy="55671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83768" y="5445224"/>
            <a:ext cx="4248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Бокал. Вязание крючком из крупного круглого бисера. Донышко — вязание крючком из </a:t>
            </a:r>
            <a:r>
              <a:rPr lang="ru-RU" sz="1400" dirty="0" err="1" smtClean="0"/>
              <a:t>хлопчато-бумажных</a:t>
            </a:r>
            <a:r>
              <a:rPr lang="ru-RU" sz="1400" dirty="0" smtClean="0"/>
              <a:t> ниток. Начало XX века</a:t>
            </a:r>
          </a:p>
          <a:p>
            <a:r>
              <a:rPr lang="ru-RU" sz="1400" dirty="0" smtClean="0"/>
              <a:t>Собрание Е.С.Юровой и В.С.Васильева</a:t>
            </a:r>
            <a:endParaRPr lang="ru-RU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Предметы интерьера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Бисерная вставка столешницы. Середина XIX в Столик 79 х 68 д. вышивки 40.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1331640" y="548680"/>
            <a:ext cx="7143750" cy="55446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63688" y="6165304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Бисерная вставка столешницы. Середина XIX в.</a:t>
            </a:r>
            <a:endParaRPr lang="ru-RU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Сумочки, кошельки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сумка Пушкинских времен (датировка Е.С.Юровой, известного специалиста по истории русского прикладного искусств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548680"/>
            <a:ext cx="3816424" cy="6029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76056" y="548680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Сумка Пушкинских времен</a:t>
            </a:r>
            <a:endParaRPr lang="ru-RU" sz="1400" dirty="0"/>
          </a:p>
        </p:txBody>
      </p:sp>
      <p:pic>
        <p:nvPicPr>
          <p:cNvPr id="10" name="Рисунок 9" descr="Сумочка, бисер, серебро 800 пробы. Западная Европа, кон.19в., 24х20см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980728"/>
            <a:ext cx="3744416" cy="4992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148064" y="594928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Сумочка. Бисер, серебро</a:t>
            </a:r>
          </a:p>
          <a:p>
            <a:pPr algn="ctr"/>
            <a:r>
              <a:rPr lang="ru-RU" sz="1400" dirty="0" smtClean="0"/>
              <a:t>Западная Европа, кон. </a:t>
            </a:r>
            <a:r>
              <a:rPr lang="en-US" sz="1400" dirty="0" smtClean="0"/>
              <a:t>XIX</a:t>
            </a:r>
            <a:r>
              <a:rPr lang="ru-RU" sz="1400" dirty="0" smtClean="0"/>
              <a:t> в.</a:t>
            </a:r>
            <a:endParaRPr lang="ru-RU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Сумочки, кошельки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Сумочка дамская, бисер, латунь, 20х16см, 19в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620688"/>
            <a:ext cx="4299942" cy="5733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Сумочка, бисер, металл, 19в., 26х18см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rcRect l="5845" r="7488"/>
          <a:stretch>
            <a:fillRect/>
          </a:stretch>
        </p:blipFill>
        <p:spPr>
          <a:xfrm>
            <a:off x="5399584" y="620688"/>
            <a:ext cx="3744416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843808" y="6381328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Сумочки дамские, бисер, латунь. Вторая половина </a:t>
            </a:r>
            <a:r>
              <a:rPr lang="en-US" sz="1400" dirty="0" smtClean="0"/>
              <a:t>XIX </a:t>
            </a:r>
            <a:r>
              <a:rPr lang="ru-RU" sz="1400" dirty="0" smtClean="0"/>
              <a:t>в.</a:t>
            </a:r>
            <a:endParaRPr lang="ru-RU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Сумочки, кошельки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Сумочка дамская, бисер, латунь, 17х14см, 19в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620688"/>
            <a:ext cx="4227934" cy="5637245"/>
          </a:xfrm>
          <a:prstGeom prst="rect">
            <a:avLst/>
          </a:prstGeom>
        </p:spPr>
      </p:pic>
      <p:pic>
        <p:nvPicPr>
          <p:cNvPr id="9" name="Рисунок 8" descr="Сумочка дамская, бисер, латунь, 17х14см, 19в.-2.jpg"/>
          <p:cNvPicPr>
            <a:picLocks noChangeAspect="1"/>
          </p:cNvPicPr>
          <p:nvPr/>
        </p:nvPicPr>
        <p:blipFill>
          <a:blip r:embed="rId5" cstate="print"/>
          <a:srcRect l="5290"/>
          <a:stretch>
            <a:fillRect/>
          </a:stretch>
        </p:blipFill>
        <p:spPr>
          <a:xfrm>
            <a:off x="5148064" y="620688"/>
            <a:ext cx="3995936" cy="56254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43808" y="6381328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Сумочка дамская, бисер, латунь. Вторая половина </a:t>
            </a:r>
            <a:r>
              <a:rPr lang="en-US" sz="1400" dirty="0" smtClean="0"/>
              <a:t>XIX </a:t>
            </a:r>
            <a:r>
              <a:rPr lang="ru-RU" sz="1400" dirty="0" smtClean="0"/>
              <a:t>в.</a:t>
            </a:r>
            <a:endParaRPr lang="ru-RU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Сумочки, кошельки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Портмоне, кожа, бисер, 19в., 15,5х7см.jpg"/>
          <p:cNvPicPr>
            <a:picLocks noChangeAspect="1"/>
          </p:cNvPicPr>
          <p:nvPr/>
        </p:nvPicPr>
        <p:blipFill>
          <a:blip r:embed="rId4" cstate="print"/>
          <a:srcRect l="1963" t="18500" r="1176" b="15351"/>
          <a:stretch>
            <a:fillRect/>
          </a:stretch>
        </p:blipFill>
        <p:spPr>
          <a:xfrm>
            <a:off x="1043608" y="836712"/>
            <a:ext cx="7776864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059832" y="6021288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Портмоне. Кожа, бисер </a:t>
            </a:r>
            <a:r>
              <a:rPr lang="en-US" sz="1400" dirty="0" smtClean="0"/>
              <a:t>XIX</a:t>
            </a:r>
            <a:r>
              <a:rPr lang="ru-RU" sz="1400" dirty="0" smtClean="0"/>
              <a:t> в.</a:t>
            </a:r>
            <a:endParaRPr lang="ru-RU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Сумочки, кошельки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Кошелек, вязание, стальной бисер, тульская сталь, 19в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548680"/>
            <a:ext cx="7236296" cy="5427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771800" y="6165304"/>
            <a:ext cx="511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Кошелек. Вязание, стальной бисер, тульская сталь,  </a:t>
            </a:r>
            <a:r>
              <a:rPr lang="en-US" sz="1400" dirty="0" smtClean="0"/>
              <a:t>XIX </a:t>
            </a:r>
            <a:r>
              <a:rPr lang="ru-RU" sz="1400" dirty="0" smtClean="0"/>
              <a:t>в.</a:t>
            </a:r>
            <a:endParaRPr lang="ru-RU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Сумочки, кошельки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476672"/>
            <a:ext cx="5667733" cy="6192688"/>
          </a:xfrm>
          <a:prstGeom prst="rect">
            <a:avLst/>
          </a:prstGeom>
        </p:spPr>
      </p:pic>
      <p:pic>
        <p:nvPicPr>
          <p:cNvPr id="9" name="Рисунок 8" descr="00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88512">
            <a:off x="5892820" y="1726355"/>
            <a:ext cx="3051423" cy="35285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83968" y="5445224"/>
            <a:ext cx="4608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Кошельки, конец XIX - начало XX вв., Российская Империя. Вязаны крючком, металлическая оправа-замок, цветной стеклянный и металлический бисер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Сумочки, кошельки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ttp://s53.radikal.ru/i139/0904/4d/0ccd6062496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76672"/>
            <a:ext cx="7557770" cy="608250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Иконы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1052561.jpg"/>
          <p:cNvPicPr>
            <a:picLocks noChangeAspect="1"/>
          </p:cNvPicPr>
          <p:nvPr/>
        </p:nvPicPr>
        <p:blipFill>
          <a:blip r:embed="rId4" cstate="print"/>
          <a:srcRect l="2236" t="2100" r="4990" b="2751"/>
          <a:stretch>
            <a:fillRect/>
          </a:stretch>
        </p:blipFill>
        <p:spPr>
          <a:xfrm>
            <a:off x="1763688" y="404664"/>
            <a:ext cx="5778804" cy="63093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Сумочки, кошельки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http://i077.radikal.ru/0904/03/3d14931309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398677"/>
            <a:ext cx="6768752" cy="645932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Головные уборы, одежда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51332444.jpg"/>
          <p:cNvPicPr>
            <a:picLocks noChangeAspect="1"/>
          </p:cNvPicPr>
          <p:nvPr/>
        </p:nvPicPr>
        <p:blipFill>
          <a:blip r:embed="rId4" cstate="print"/>
          <a:srcRect l="20076" r="23225"/>
          <a:stretch>
            <a:fillRect/>
          </a:stretch>
        </p:blipFill>
        <p:spPr>
          <a:xfrm>
            <a:off x="899592" y="620688"/>
            <a:ext cx="4104456" cy="542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187624" y="6237312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Девичий головной убор</a:t>
            </a:r>
          </a:p>
          <a:p>
            <a:pPr algn="ctr"/>
            <a:r>
              <a:rPr lang="ru-RU" sz="1400" dirty="0" smtClean="0"/>
              <a:t>Архангельская обл.</a:t>
            </a:r>
            <a:endParaRPr lang="ru-RU" sz="1400" dirty="0"/>
          </a:p>
        </p:txBody>
      </p:sp>
      <p:pic>
        <p:nvPicPr>
          <p:cNvPr id="12" name="Рисунок 11" descr="Однорогий кокошник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tretch>
            <a:fillRect/>
          </a:stretch>
        </p:blipFill>
        <p:spPr>
          <a:xfrm>
            <a:off x="5147556" y="620688"/>
            <a:ext cx="3996444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436096" y="6309320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Однорогий кокошник</a:t>
            </a:r>
            <a:endParaRPr lang="ru-RU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Головные уборы, одежда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подзатылень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9301" y="2852936"/>
            <a:ext cx="4144699" cy="3573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подзатылень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600" y="620688"/>
            <a:ext cx="4933950" cy="3952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475656" y="515719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/>
              <a:t>Позатылни</a:t>
            </a:r>
            <a:endParaRPr lang="ru-RU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Головные уборы, одежда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a585370d95a4.jpg"/>
          <p:cNvPicPr>
            <a:picLocks noChangeAspect="1"/>
          </p:cNvPicPr>
          <p:nvPr/>
        </p:nvPicPr>
        <p:blipFill>
          <a:blip r:embed="rId4" cstate="print"/>
          <a:srcRect r="18333"/>
          <a:stretch>
            <a:fillRect/>
          </a:stretch>
        </p:blipFill>
        <p:spPr>
          <a:xfrm>
            <a:off x="899592" y="836712"/>
            <a:ext cx="3528392" cy="5676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biser_info_6962903724c5c69d0ebf17_o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rcRect l="11303" r="5809" b="26385"/>
          <a:stretch>
            <a:fillRect/>
          </a:stretch>
        </p:blipFill>
        <p:spPr>
          <a:xfrm>
            <a:off x="4572000" y="836712"/>
            <a:ext cx="4315514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Головные уборы, одежда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e08e2ea52291.jpg"/>
          <p:cNvPicPr>
            <a:picLocks noChangeAspect="1"/>
          </p:cNvPicPr>
          <p:nvPr/>
        </p:nvPicPr>
        <p:blipFill>
          <a:blip r:embed="rId4" cstate="print"/>
          <a:srcRect l="10742" t="3801" r="15410" b="6951"/>
          <a:stretch>
            <a:fillRect/>
          </a:stretch>
        </p:blipFill>
        <p:spPr>
          <a:xfrm>
            <a:off x="899592" y="548680"/>
            <a:ext cx="3960440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3c4b38e4cfa0.jpg"/>
          <p:cNvPicPr>
            <a:picLocks noChangeAspect="1"/>
          </p:cNvPicPr>
          <p:nvPr/>
        </p:nvPicPr>
        <p:blipFill>
          <a:blip r:embed="rId5" cstate="print"/>
          <a:srcRect l="9816" r="16513" b="6951"/>
          <a:stretch>
            <a:fillRect/>
          </a:stretch>
        </p:blipFill>
        <p:spPr>
          <a:xfrm>
            <a:off x="4788024" y="548680"/>
            <a:ext cx="4538015" cy="6093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Головные уборы, одежда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57952410_x_1a7db06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62422" y="476672"/>
            <a:ext cx="3681578" cy="56886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24128" y="5733256"/>
            <a:ext cx="3096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Олонецкая</a:t>
            </a:r>
            <a:r>
              <a:rPr lang="ru-RU" sz="1400" dirty="0" smtClean="0"/>
              <a:t> область. Середина </a:t>
            </a:r>
            <a:r>
              <a:rPr lang="en-US" sz="1400" dirty="0" smtClean="0"/>
              <a:t>XIX</a:t>
            </a:r>
            <a:r>
              <a:rPr lang="ru-RU" sz="1400" dirty="0" smtClean="0"/>
              <a:t> века.</a:t>
            </a:r>
            <a:r>
              <a:rPr lang="en-US" sz="1400" dirty="0" smtClean="0"/>
              <a:t> </a:t>
            </a:r>
            <a:r>
              <a:rPr lang="ru-RU" sz="1400" dirty="0" smtClean="0"/>
              <a:t>Шёлк, хлопок, жемчуг, золотые нити, золотая фольга, бисер</a:t>
            </a:r>
            <a:endParaRPr lang="ru-RU" sz="1400" dirty="0"/>
          </a:p>
        </p:txBody>
      </p:sp>
      <p:pic>
        <p:nvPicPr>
          <p:cNvPr id="13" name="Рисунок 12" descr="57953168_x_d8c135e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043608" y="764704"/>
            <a:ext cx="3920836" cy="51845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43608" y="5877272"/>
            <a:ext cx="3888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Тверская область, Россия,  конец </a:t>
            </a:r>
            <a:r>
              <a:rPr lang="en-US" sz="1400" dirty="0" smtClean="0"/>
              <a:t>XVIII</a:t>
            </a:r>
            <a:r>
              <a:rPr lang="ru-RU" sz="1400" dirty="0" smtClean="0"/>
              <a:t> века.</a:t>
            </a:r>
            <a:br>
              <a:rPr lang="ru-RU" sz="1400" dirty="0" smtClean="0"/>
            </a:br>
            <a:r>
              <a:rPr lang="ru-RU" sz="1400" dirty="0" smtClean="0"/>
              <a:t>Красный бархат с позолотой, бисер, </a:t>
            </a:r>
            <a:r>
              <a:rPr lang="en-US" sz="1400" dirty="0" smtClean="0"/>
              <a:t>v</a:t>
            </a:r>
            <a:r>
              <a:rPr lang="ru-RU" sz="1400" dirty="0" err="1" smtClean="0"/>
              <a:t>еталлические</a:t>
            </a:r>
            <a:r>
              <a:rPr lang="ru-RU" sz="1400" dirty="0" smtClean="0"/>
              <a:t> нити</a:t>
            </a:r>
            <a:endParaRPr lang="ru-RU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Головные уборы, одежда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57952852_x_ae78a1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548680"/>
            <a:ext cx="6635537" cy="54726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1800" y="5877272"/>
            <a:ext cx="4320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Северная провинция, Россия, конец </a:t>
            </a:r>
            <a:r>
              <a:rPr lang="en-US" sz="1400" dirty="0" smtClean="0"/>
              <a:t>XVIII</a:t>
            </a:r>
            <a:r>
              <a:rPr lang="ru-RU" sz="1400" dirty="0" smtClean="0"/>
              <a:t> в. </a:t>
            </a:r>
          </a:p>
          <a:p>
            <a:pPr algn="ctr"/>
            <a:r>
              <a:rPr lang="ru-RU" sz="1400" dirty="0" smtClean="0"/>
              <a:t>Шёлковая парча, стеклянный бисер, </a:t>
            </a:r>
          </a:p>
          <a:p>
            <a:pPr algn="ctr"/>
            <a:r>
              <a:rPr lang="ru-RU" sz="1400" dirty="0" smtClean="0"/>
              <a:t>жемчуг, золотые нити</a:t>
            </a:r>
            <a:endParaRPr lang="ru-RU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Головные уборы, одежда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ef33d431a2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548680"/>
            <a:ext cx="3857625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3c4256573eeb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>
          <a:xfrm>
            <a:off x="5292080" y="548680"/>
            <a:ext cx="3619500" cy="564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292080" y="6309320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Конец </a:t>
            </a:r>
            <a:r>
              <a:rPr lang="en-US" sz="1400" dirty="0" smtClean="0"/>
              <a:t>XIX – </a:t>
            </a:r>
            <a:r>
              <a:rPr lang="ru-RU" sz="1400" dirty="0" smtClean="0"/>
              <a:t>начало </a:t>
            </a:r>
            <a:r>
              <a:rPr lang="en-US" sz="1400" dirty="0" smtClean="0"/>
              <a:t>XX</a:t>
            </a:r>
            <a:r>
              <a:rPr lang="ru-RU" sz="1400" dirty="0" smtClean="0"/>
              <a:t> вв.</a:t>
            </a:r>
            <a:endParaRPr lang="ru-RU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Головные уборы, одежда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21d14b12bf8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548680"/>
            <a:ext cx="340995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1070334b4a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548680"/>
            <a:ext cx="34290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Головные уборы, одежда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Перчатки императора Фридерика II. Рубины, сапфиры, бисер, вышивка золотом. 1220 год, Сицил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836712"/>
            <a:ext cx="6516059" cy="454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483768" y="5517232"/>
            <a:ext cx="4752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Перчатки императора </a:t>
            </a:r>
            <a:r>
              <a:rPr lang="ru-RU" sz="1400" dirty="0" err="1" smtClean="0"/>
              <a:t>Фридерика</a:t>
            </a:r>
            <a:r>
              <a:rPr lang="ru-RU" sz="1400" dirty="0" smtClean="0"/>
              <a:t> II. </a:t>
            </a:r>
          </a:p>
          <a:p>
            <a:pPr algn="ctr"/>
            <a:r>
              <a:rPr lang="ru-RU" sz="1400" dirty="0" smtClean="0"/>
              <a:t>Рубины, сапфиры, бисер, вышивка золотом. </a:t>
            </a:r>
          </a:p>
          <a:p>
            <a:pPr algn="ctr"/>
            <a:r>
              <a:rPr lang="ru-RU" sz="1400" dirty="0" smtClean="0"/>
              <a:t>1220 год, Сицилия</a:t>
            </a:r>
            <a:endParaRPr lang="ru-RU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Иконы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Оклад серебряное шитьё, стразы, бисер, жемчуг. Россия, Ветка. Вторая половина XIX 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620688"/>
            <a:ext cx="4619600" cy="561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115616" y="6211669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Оклад серебряное шитьё, стразы, бисер, жемчуг. Россия. Вторая половина XIX в</a:t>
            </a: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620688"/>
            <a:ext cx="3649588" cy="4866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084168" y="5805264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Шитый бисером оклад иконы. </a:t>
            </a:r>
            <a:r>
              <a:rPr lang="en-US" sz="1600" dirty="0" smtClean="0"/>
              <a:t>XIX </a:t>
            </a:r>
            <a:r>
              <a:rPr lang="ru-RU" sz="1600" dirty="0" smtClean="0"/>
              <a:t>в.</a:t>
            </a:r>
            <a:endParaRPr lang="ru-RU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Головные уборы, одежда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0-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620688"/>
            <a:ext cx="3744416" cy="5593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0-13.jpg"/>
          <p:cNvPicPr>
            <a:picLocks noChangeAspect="1"/>
          </p:cNvPicPr>
          <p:nvPr/>
        </p:nvPicPr>
        <p:blipFill>
          <a:blip r:embed="rId5" cstate="print"/>
          <a:srcRect l="23625" r="22511"/>
          <a:stretch>
            <a:fillRect/>
          </a:stretch>
        </p:blipFill>
        <p:spPr>
          <a:xfrm>
            <a:off x="4628549" y="620688"/>
            <a:ext cx="4515451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283968" y="6309320"/>
            <a:ext cx="805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Гайтаны</a:t>
            </a:r>
            <a:endParaRPr lang="ru-RU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on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004.png"/>
          <p:cNvPicPr>
            <a:picLocks noChangeAspect="1"/>
          </p:cNvPicPr>
          <p:nvPr/>
        </p:nvPicPr>
        <p:blipFill>
          <a:blip r:embed="rId4" cstate="print"/>
          <a:srcRect b="25973"/>
          <a:stretch>
            <a:fillRect/>
          </a:stretch>
        </p:blipFill>
        <p:spPr>
          <a:xfrm>
            <a:off x="5638800" y="4883696"/>
            <a:ext cx="3505200" cy="1974304"/>
          </a:xfrm>
          <a:prstGeom prst="rect">
            <a:avLst/>
          </a:prstGeom>
        </p:spPr>
      </p:pic>
      <p:pic>
        <p:nvPicPr>
          <p:cNvPr id="10" name="Рисунок 9" descr="0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-439623"/>
            <a:ext cx="453579" cy="439623"/>
          </a:xfrm>
          <a:prstGeom prst="rect">
            <a:avLst/>
          </a:prstGeom>
        </p:spPr>
      </p:pic>
      <p:pic>
        <p:nvPicPr>
          <p:cNvPr id="9" name="Рисунок 8" descr="0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6093296"/>
            <a:ext cx="576064" cy="55833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3794 L -0.00122 0.95073 " pathEditMode="relative" ptsTypes="AA">
                                      <p:cBhvr>
                                        <p:cTn id="2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279be12e41cc.jpg"/>
          <p:cNvPicPr>
            <a:picLocks noChangeAspect="1"/>
          </p:cNvPicPr>
          <p:nvPr/>
        </p:nvPicPr>
        <p:blipFill>
          <a:blip r:embed="rId4" cstate="print"/>
          <a:srcRect l="3150" t="8269" r="2351" b="11407"/>
          <a:stretch>
            <a:fillRect/>
          </a:stretch>
        </p:blipFill>
        <p:spPr>
          <a:xfrm>
            <a:off x="971600" y="1196752"/>
            <a:ext cx="4320480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Иконы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f2fb645770ea.jpg"/>
          <p:cNvPicPr>
            <a:picLocks noChangeAspect="1"/>
          </p:cNvPicPr>
          <p:nvPr/>
        </p:nvPicPr>
        <p:blipFill>
          <a:blip r:embed="rId5" cstate="print"/>
          <a:srcRect l="17718" t="3150" r="17314" b="2351"/>
          <a:stretch>
            <a:fillRect/>
          </a:stretch>
        </p:blipFill>
        <p:spPr>
          <a:xfrm>
            <a:off x="5436096" y="1700808"/>
            <a:ext cx="3456384" cy="3770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Иконы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http://www.cirota.ru/forum/images/99/9967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548681"/>
            <a:ext cx="4040729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60" name="Picture 4" descr="http://www.cirota.ru/forum/images/32/32526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2190" y="548680"/>
            <a:ext cx="4251810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11560" y="5949280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Богоматерь Знамение</a:t>
            </a:r>
          </a:p>
          <a:p>
            <a:pPr algn="ctr"/>
            <a:r>
              <a:rPr lang="ru-RU" sz="1400" dirty="0" smtClean="0"/>
              <a:t>Уральская </a:t>
            </a:r>
            <a:r>
              <a:rPr lang="ru-RU" sz="1400" b="1" dirty="0" smtClean="0"/>
              <a:t>икона</a:t>
            </a:r>
            <a:r>
              <a:rPr lang="ru-RU" sz="1400" dirty="0" smtClean="0"/>
              <a:t> XIX </a:t>
            </a:r>
            <a:r>
              <a:rPr lang="ru-RU" sz="1400" b="1" dirty="0" smtClean="0"/>
              <a:t>века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076056" y="5949280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Богоматерь Казанская со святыми на полях Начало </a:t>
            </a:r>
            <a:r>
              <a:rPr lang="en-US" sz="1400" dirty="0" smtClean="0"/>
              <a:t>XIX </a:t>
            </a:r>
            <a:r>
              <a:rPr lang="ru-RU" sz="1400" dirty="0" smtClean="0"/>
              <a:t>в.</a:t>
            </a:r>
            <a:endParaRPr lang="ru-RU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Иконы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4128" y="350100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Пасхальное яйцо</a:t>
            </a:r>
          </a:p>
          <a:p>
            <a:pPr algn="ctr"/>
            <a:r>
              <a:rPr lang="ru-RU" sz="1400" dirty="0" smtClean="0"/>
              <a:t>Первая половина XIX века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563888" y="6093296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Яйца пасхальные. </a:t>
            </a:r>
            <a:r>
              <a:rPr lang="en-US" sz="1400" dirty="0" smtClean="0"/>
              <a:t>XIX </a:t>
            </a:r>
            <a:r>
              <a:rPr lang="ru-RU" sz="1400" dirty="0" smtClean="0"/>
              <a:t>в.</a:t>
            </a:r>
          </a:p>
          <a:p>
            <a:pPr algn="ctr"/>
            <a:r>
              <a:rPr lang="ru-RU" sz="1400" dirty="0" smtClean="0"/>
              <a:t>Бисер, стеклярус</a:t>
            </a:r>
            <a:endParaRPr lang="ru-RU" sz="1400" dirty="0"/>
          </a:p>
        </p:txBody>
      </p:sp>
      <p:pic>
        <p:nvPicPr>
          <p:cNvPr id="9" name="Рисунок 8" descr="0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476672"/>
            <a:ext cx="6912768" cy="4644237"/>
          </a:xfrm>
          <a:prstGeom prst="rect">
            <a:avLst/>
          </a:prstGeom>
        </p:spPr>
      </p:pic>
      <p:pic>
        <p:nvPicPr>
          <p:cNvPr id="4" name="Рисунок 3" descr="00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3717032"/>
            <a:ext cx="3648075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000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4725144"/>
            <a:ext cx="2880320" cy="1979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868144" y="692696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Четки «</a:t>
            </a:r>
            <a:r>
              <a:rPr lang="ru-RU" sz="1400" dirty="0" err="1" smtClean="0">
                <a:solidFill>
                  <a:schemeClr val="bg1"/>
                </a:solidFill>
              </a:rPr>
              <a:t>Лествица</a:t>
            </a:r>
            <a:r>
              <a:rPr lang="ru-RU" sz="1400" dirty="0" smtClean="0">
                <a:solidFill>
                  <a:schemeClr val="bg1"/>
                </a:solidFill>
              </a:rPr>
              <a:t>», ткань, бисер, </a:t>
            </a:r>
            <a:r>
              <a:rPr lang="en-US" sz="1400" dirty="0" smtClean="0">
                <a:solidFill>
                  <a:schemeClr val="bg1"/>
                </a:solidFill>
              </a:rPr>
              <a:t>XIX </a:t>
            </a:r>
            <a:r>
              <a:rPr lang="ru-RU" sz="1400" dirty="0" smtClean="0">
                <a:solidFill>
                  <a:schemeClr val="bg1"/>
                </a:solidFill>
              </a:rPr>
              <a:t>в.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Предметы интерьера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84168" y="548680"/>
            <a:ext cx="28083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Шкатулка для рукоделия с бисерной вставкой</a:t>
            </a:r>
          </a:p>
          <a:p>
            <a:pPr algn="ctr"/>
            <a:r>
              <a:rPr lang="ru-RU" sz="1600" dirty="0" smtClean="0"/>
              <a:t> </a:t>
            </a:r>
          </a:p>
          <a:p>
            <a:pPr algn="ctr"/>
            <a:r>
              <a:rPr lang="ru-RU" sz="1600" dirty="0" smtClean="0"/>
              <a:t>Вышивка мелким круглым бисером по холсту. </a:t>
            </a:r>
          </a:p>
          <a:p>
            <a:pPr algn="ctr"/>
            <a:r>
              <a:rPr lang="ru-RU" sz="1600" dirty="0" smtClean="0"/>
              <a:t>Красное дерево, латунь.</a:t>
            </a:r>
          </a:p>
          <a:p>
            <a:pPr algn="ctr"/>
            <a:r>
              <a:rPr lang="ru-RU" sz="1600" dirty="0" smtClean="0"/>
              <a:t> Первая четверть XIX века.</a:t>
            </a:r>
          </a:p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 Собрание Е.С. Юровой </a:t>
            </a:r>
          </a:p>
          <a:p>
            <a:pPr algn="ctr"/>
            <a:r>
              <a:rPr lang="ru-RU" sz="1600" dirty="0" smtClean="0"/>
              <a:t>и В.С. Васильева</a:t>
            </a:r>
            <a:endParaRPr lang="ru-RU" sz="1600" dirty="0"/>
          </a:p>
        </p:txBody>
      </p:sp>
      <p:pic>
        <p:nvPicPr>
          <p:cNvPr id="6" name="Рисунок 5" descr="Поднос с бисерной вставкой. Вышивка мелким круглым бисером по холсту. Бронза, литье, чеканка. Начало XIX века. Собрание Е.С.Юровой и В.С.Васильев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3429000"/>
            <a:ext cx="5715000" cy="3200400"/>
          </a:xfrm>
          <a:prstGeom prst="rect">
            <a:avLst/>
          </a:prstGeom>
        </p:spPr>
      </p:pic>
      <p:pic>
        <p:nvPicPr>
          <p:cNvPr id="7" name="Рисунок 6" descr="000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548680"/>
            <a:ext cx="4743450" cy="4162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971600" y="4869160"/>
            <a:ext cx="2376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Поднос с бисерной вставкой</a:t>
            </a:r>
          </a:p>
          <a:p>
            <a:pPr algn="ctr"/>
            <a:endParaRPr lang="ru-RU" sz="1400" dirty="0" smtClean="0"/>
          </a:p>
          <a:p>
            <a:pPr algn="ctr"/>
            <a:r>
              <a:rPr lang="ru-RU" sz="1400" dirty="0" smtClean="0"/>
              <a:t>Вышивка мелким круглым бисером по холсту. Бронза, литье, чеканка</a:t>
            </a:r>
          </a:p>
          <a:p>
            <a:pPr algn="ctr"/>
            <a:r>
              <a:rPr lang="ru-RU" sz="1400" dirty="0" smtClean="0"/>
              <a:t>Начало XIX века</a:t>
            </a:r>
          </a:p>
          <a:p>
            <a:pPr algn="ctr"/>
            <a:r>
              <a:rPr lang="ru-RU" sz="1400" dirty="0" smtClean="0"/>
              <a:t>Собрание Е.С.Юровой и В.С.Васильева</a:t>
            </a:r>
            <a:endParaRPr lang="ru-RU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Предметы интерьера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000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548680"/>
            <a:ext cx="4536504" cy="5910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652120" y="620688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Каминный экран с бисерной вышивкой Англия. 1870</a:t>
            </a:r>
            <a:endParaRPr lang="ru-RU" sz="1400" dirty="0"/>
          </a:p>
        </p:txBody>
      </p:sp>
      <p:pic>
        <p:nvPicPr>
          <p:cNvPr id="11" name="Рисунок 10" descr="Чехол на табачницу. Вязание крючком из мелкого круглого и граненого бисера. 1830-е годы. Собрание Е.С.Юровой и В.С.Васильев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1412776"/>
            <a:ext cx="3347864" cy="36910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80112" y="5445224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Чехол на табачницу. Вязание крючком из мелкого круглого и граненого бисера. 1830-е годы. Собрание Е.С.Юровой и В.С.Васильева</a:t>
            </a:r>
            <a:endParaRPr lang="ru-RU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n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9632" y="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Предметы интерьера</a:t>
            </a:r>
            <a:endParaRPr lang="ru-RU" sz="2800" b="1" i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ef3cbafea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620688"/>
            <a:ext cx="3968100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115616" y="6021288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Чехлы на зонтики. 1820-40-е гг.</a:t>
            </a:r>
            <a:endParaRPr lang="ru-RU" sz="1400" dirty="0"/>
          </a:p>
        </p:txBody>
      </p:sp>
      <p:pic>
        <p:nvPicPr>
          <p:cNvPr id="9" name="Рисунок 8" descr="Подчасник, бисер, 19х10см, 19в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620687"/>
            <a:ext cx="3995936" cy="5327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220072" y="6021288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/>
              <a:t>Подчасник</a:t>
            </a:r>
            <a:r>
              <a:rPr lang="ru-RU" sz="1400" dirty="0" smtClean="0"/>
              <a:t>.   </a:t>
            </a:r>
            <a:r>
              <a:rPr lang="en-US" sz="1400" dirty="0" smtClean="0"/>
              <a:t>XIX </a:t>
            </a:r>
            <a:r>
              <a:rPr lang="ru-RU" sz="1400" dirty="0" smtClean="0"/>
              <a:t>в.</a:t>
            </a:r>
            <a:endParaRPr lang="ru-RU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исер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Бисер</Template>
  <TotalTime>0</TotalTime>
  <Words>506</Words>
  <Application>Microsoft Office PowerPoint</Application>
  <PresentationFormat>Экран (4:3)</PresentationFormat>
  <Paragraphs>139</Paragraphs>
  <Slides>31</Slides>
  <Notes>31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Бисер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</dc:creator>
  <cp:lastModifiedBy>Olga</cp:lastModifiedBy>
  <cp:revision>1</cp:revision>
  <dcterms:created xsi:type="dcterms:W3CDTF">2019-09-01T06:20:57Z</dcterms:created>
  <dcterms:modified xsi:type="dcterms:W3CDTF">2019-09-01T06:21:33Z</dcterms:modified>
</cp:coreProperties>
</file>