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263" r:id="rId3"/>
    <p:sldId id="264" r:id="rId4"/>
    <p:sldId id="270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62" r:id="rId13"/>
    <p:sldId id="273" r:id="rId14"/>
    <p:sldId id="298" r:id="rId15"/>
    <p:sldId id="299" r:id="rId16"/>
    <p:sldId id="274" r:id="rId17"/>
    <p:sldId id="280" r:id="rId18"/>
    <p:sldId id="278" r:id="rId19"/>
    <p:sldId id="303" r:id="rId20"/>
    <p:sldId id="279" r:id="rId21"/>
    <p:sldId id="282" r:id="rId22"/>
    <p:sldId id="304" r:id="rId23"/>
    <p:sldId id="286" r:id="rId24"/>
    <p:sldId id="295" r:id="rId25"/>
    <p:sldId id="296" r:id="rId26"/>
    <p:sldId id="261" r:id="rId27"/>
    <p:sldId id="283" r:id="rId28"/>
    <p:sldId id="305" r:id="rId29"/>
    <p:sldId id="290" r:id="rId30"/>
    <p:sldId id="300" r:id="rId31"/>
    <p:sldId id="292" r:id="rId32"/>
    <p:sldId id="301" r:id="rId33"/>
    <p:sldId id="302" r:id="rId34"/>
    <p:sldId id="293" r:id="rId35"/>
    <p:sldId id="308" r:id="rId36"/>
    <p:sldId id="306" r:id="rId37"/>
    <p:sldId id="307" r:id="rId38"/>
    <p:sldId id="277" r:id="rId39"/>
    <p:sldId id="26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7246" autoAdjust="0"/>
  </p:normalViewPr>
  <p:slideViewPr>
    <p:cSldViewPr>
      <p:cViewPr varScale="1">
        <p:scale>
          <a:sx n="109" d="100"/>
          <a:sy n="109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7E09A-76D5-4C92-A944-1769FA7CFB4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3D5A9-F03E-4C52-AB3A-AB97DE0AD6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D5A9-F03E-4C52-AB3A-AB97DE0AD65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tion Path Pictur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D55B-C17A-4132-AD1E-0665F1BA91DA}" type="datetimeFigureOut">
              <a:rPr lang="en-US" smtClean="0"/>
              <a:pPr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5147-7778-42DA-BCB7-51B0F9FC93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371600"/>
            <a:ext cx="9144000" cy="3124200"/>
          </a:xfrm>
          <a:prstGeom prst="rect">
            <a:avLst/>
          </a:prstGeom>
          <a:gradFill>
            <a:gsLst>
              <a:gs pos="1000">
                <a:srgbClr val="5B9BD5">
                  <a:alpha val="40000"/>
                </a:srgbClr>
              </a:gs>
              <a:gs pos="100000">
                <a:srgbClr val="5B9BD5">
                  <a:alpha val="1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838200"/>
            <a:ext cx="13716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Picture 1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42900" y="838200"/>
            <a:ext cx="13716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Picture 2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838200"/>
            <a:ext cx="13716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Picture 3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342900" y="838200"/>
            <a:ext cx="13716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Picture 4</a:t>
            </a:r>
            <a:endParaRPr lang="en-US" dirty="0"/>
          </a:p>
        </p:txBody>
      </p:sp>
      <p:sp>
        <p:nvSpPr>
          <p:cNvPr id="11" name="Instructions"/>
          <p:cNvSpPr/>
          <p:nvPr userDrawn="1"/>
        </p:nvSpPr>
        <p:spPr>
          <a:xfrm>
            <a:off x="9423838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</a:t>
            </a:r>
            <a:r>
              <a:rPr lang="en-US" sz="14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pictures</a:t>
            </a: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use the Selection Pane to temporarily hide a Picture Placeholder. (Home tab, Select, Selection Pane). Click the eye icon to hide or show an object.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a sample image, select the picture and delete it. Now click the Pictures icon in the placeholder to insert your own image. If you don’t see the Pictures icon,</a:t>
            </a:r>
            <a:r>
              <a:rPr lang="en-US" sz="14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click the Reset button (Home tab, Slides, Reset).</a:t>
            </a:r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pictures courtesy of Bill Staples.</a:t>
            </a:r>
          </a:p>
        </p:txBody>
      </p:sp>
    </p:spTree>
    <p:extLst>
      <p:ext uri="{BB962C8B-B14F-4D97-AF65-F5344CB8AC3E}">
        <p14:creationId xmlns:p14="http://schemas.microsoft.com/office/powerpoint/2010/main" val="241945440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8.51064E-7 L 0.7 8.51064E-7 " pathEditMode="relative" rAng="0" ptsTypes="AA">
                                      <p:cBhvr>
                                        <p:cTn id="9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17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25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33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rink Picture Circ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19400"/>
            <a:ext cx="9144000" cy="14097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11765"/>
                </a:srgbClr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7E46-8DC5-4622-A5F1-0F2844E24040}" type="datetimeFigureOut">
              <a:rPr lang="en-US" smtClean="0"/>
              <a:pPr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35CA-AB78-43AA-952C-7AC9EA996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97186" y="2960594"/>
            <a:ext cx="3933265" cy="112731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514600" y="685800"/>
            <a:ext cx="4114800" cy="548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Instructions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</a:t>
            </a:r>
            <a:r>
              <a:rPr lang="en-US" sz="15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text</a:t>
            </a: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Use the Selection Pane to temporarily hide the Picture Placeholder. (Home tab, Select, Selection Pane). Click the eye icon to hide or show an object. 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image, select the picture and delete it. Now click the Pictures icon in the placeholder to insert your own image.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 courtesy of Bill Staples.</a:t>
            </a:r>
            <a:endParaRPr lang="en-US" sz="1500" dirty="0" smtClean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5772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1500"/>
                  </p:stCondLst>
                  <p:childTnLst>
                    <p:animMotion origin="layout" path="M -3.54167E-6 1.11111E-6 L -0.25 1.11111E-6 " pathEditMode="relative" rAng="0" ptsTypes="AA">
                      <p:cBhvr>
                        <p:cTn dur="1000" spd="-100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2500" y="0"/>
                    </p:animMotion>
                  </p:childTnLst>
                </p:cTn>
              </p:par>
            </p:tnLst>
          </p:tmpl>
        </p:tmplLst>
      </p:bldP>
      <p:bldP spid="6" grpId="0" animBg="1"/>
      <p:bldP spid="6" grpId="1" animBg="1"/>
      <p:bldP spid="6" grpId="2" animBg="1"/>
      <p:bldP spid="6" grpId="3" animBg="1"/>
      <p:bldP spid="6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F8F24-027D-4A58-B621-478B9A98DD2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D1956-227F-4ECC-864C-1E6C6B248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6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580054"/>
            <a:ext cx="8280920" cy="2277946"/>
          </a:xfrm>
          <a:prstGeom prst="rect">
            <a:avLst/>
          </a:prstGeom>
        </p:spPr>
      </p:pic>
      <p:pic>
        <p:nvPicPr>
          <p:cNvPr id="23" name="Рисунок 22" descr="0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68542"/>
          </a:xfrm>
          <a:prstGeom prst="rect">
            <a:avLst/>
          </a:prstGeom>
        </p:spPr>
      </p:pic>
      <p:pic>
        <p:nvPicPr>
          <p:cNvPr id="8" name="Рисунок 7" descr="954406539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lum bright="10000"/>
          </a:blip>
          <a:srcRect t="1333" b="1333"/>
          <a:stretch>
            <a:fillRect/>
          </a:stretch>
        </p:blipFill>
        <p:spPr>
          <a:xfrm>
            <a:off x="323528" y="1268760"/>
            <a:ext cx="1371600" cy="1828800"/>
          </a:xfrm>
          <a:ln>
            <a:noFill/>
          </a:ln>
        </p:spPr>
      </p:pic>
      <p:sp>
        <p:nvSpPr>
          <p:cNvPr id="31" name="Прямоугольник 30"/>
          <p:cNvSpPr/>
          <p:nvPr/>
        </p:nvSpPr>
        <p:spPr>
          <a:xfrm>
            <a:off x="1331640" y="1340768"/>
            <a:ext cx="48245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cap="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Рафаэль  </a:t>
            </a:r>
          </a:p>
          <a:p>
            <a:pPr algn="ctr"/>
            <a:r>
              <a:rPr lang="ru-RU" sz="6600" b="1" cap="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Сабатини  </a:t>
            </a:r>
          </a:p>
        </p:txBody>
      </p:sp>
      <p:pic>
        <p:nvPicPr>
          <p:cNvPr id="17" name="Рисунок 16" descr="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052736"/>
            <a:ext cx="2376264" cy="316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611560" y="328498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Приключения   </a:t>
            </a:r>
            <a:r>
              <a:rPr lang="en-US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nonstop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</a:p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 суше и на море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Рисунок 9" descr="517561301.jpg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lum bright="10000"/>
          </a:blip>
          <a:srcRect t="1333" b="1333"/>
          <a:stretch>
            <a:fillRect/>
          </a:stretch>
        </p:blipFill>
        <p:spPr>
          <a:xfrm>
            <a:off x="323528" y="1268760"/>
            <a:ext cx="1371600" cy="1828800"/>
          </a:xfrm>
          <a:ln>
            <a:noFill/>
          </a:ln>
        </p:spPr>
      </p:pic>
      <p:pic>
        <p:nvPicPr>
          <p:cNvPr id="13" name="Рисунок 12" descr="392405871.jpg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/>
          <a:srcRect l="4268" r="4268"/>
          <a:stretch>
            <a:fillRect/>
          </a:stretch>
        </p:blipFill>
        <p:spPr>
          <a:xfrm>
            <a:off x="323528" y="1268760"/>
            <a:ext cx="1371600" cy="1828800"/>
          </a:xfrm>
          <a:ln>
            <a:noFill/>
          </a:ln>
        </p:spPr>
      </p:pic>
      <p:pic>
        <p:nvPicPr>
          <p:cNvPr id="15" name="Рисунок 14" descr="0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528" y="1268760"/>
            <a:ext cx="1371600" cy="1828800"/>
          </a:xfrm>
          <a:ln>
            <a:noFill/>
          </a:ln>
        </p:spPr>
      </p:pic>
      <p:pic>
        <p:nvPicPr>
          <p:cNvPr id="19" name="Рисунок 18" descr="art-korabli-more-boy-bitva.jpg"/>
          <p:cNvPicPr>
            <a:picLocks noChangeAspect="1"/>
          </p:cNvPicPr>
          <p:nvPr/>
        </p:nvPicPr>
        <p:blipFill>
          <a:blip r:embed="rId8" cstate="print"/>
          <a:srcRect r="14751"/>
          <a:stretch>
            <a:fillRect/>
          </a:stretch>
        </p:blipFill>
        <p:spPr>
          <a:xfrm>
            <a:off x="5940152" y="4509120"/>
            <a:ext cx="3203848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QV64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28945"/>
            <a:ext cx="3131840" cy="232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0a1d2a46787ba2db083f7790bc786b7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87824" y="4509120"/>
            <a:ext cx="3210136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985322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460851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/>
          </a:p>
          <a:p>
            <a:pPr algn="just"/>
            <a:r>
              <a:rPr lang="ru-RU" sz="1300" dirty="0" smtClean="0"/>
              <a:t>На Западе, меняющем кумиров ежегодно и имеющем давний развитый рынок беллетристики подобного рода (но не уровня!), этот замечательный автор, увы, практически забыт, зато в нашей стране он, напротив, очень популярен.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В чем причина? Наверное, не в том, что мы настолько уж романтичней англичан или американцев, а в том, что до недавнего времени, несмотря на периодические издания и переиздания немалочисленных многотиражных разного рода «Библиотек» </a:t>
            </a:r>
            <a:r>
              <a:rPr lang="ru-RU" sz="1300" dirty="0" smtClean="0">
                <a:sym typeface="Symbol"/>
              </a:rPr>
              <a:t></a:t>
            </a:r>
            <a:r>
              <a:rPr lang="ru-RU" sz="1300" dirty="0" smtClean="0"/>
              <a:t> фантастики, приключений, исторического романа, на нашем книжном рынке именно приключенческих книг отчаянно не хватало.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Лучшие романы и рассказы Сабатини, те, что составили его </a:t>
            </a:r>
            <a:r>
              <a:rPr lang="ru-RU" sz="1300" dirty="0" err="1" smtClean="0"/>
              <a:t>пятнадцатитомное</a:t>
            </a:r>
            <a:r>
              <a:rPr lang="ru-RU" sz="1300" dirty="0" smtClean="0"/>
              <a:t> собрание сочинение, изданное у нас в 1992 году, мы не устаем читать и перечитывать, ведь они достаточно разнообразны и неизменно интересны.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Творчество Рафаэля Сабатини можно довольно легко разделить на три части: </a:t>
            </a:r>
          </a:p>
          <a:p>
            <a:pPr algn="just"/>
            <a:endParaRPr lang="ru-RU" sz="1200" dirty="0" smtClean="0"/>
          </a:p>
          <a:p>
            <a:pPr lvl="1" algn="just">
              <a:buBlip>
                <a:blip r:embed="rId2"/>
              </a:buBlip>
            </a:pPr>
            <a:r>
              <a:rPr lang="ru-RU" sz="1400" dirty="0" smtClean="0"/>
              <a:t>    </a:t>
            </a:r>
            <a:r>
              <a:rPr lang="ru-RU" sz="1400" b="1" dirty="0" smtClean="0">
                <a:solidFill>
                  <a:srgbClr val="11488B"/>
                </a:solidFill>
              </a:rPr>
              <a:t>морские романы, </a:t>
            </a:r>
          </a:p>
          <a:p>
            <a:pPr lvl="1" algn="just">
              <a:buBlip>
                <a:blip r:embed="rId2"/>
              </a:buBlip>
            </a:pPr>
            <a:r>
              <a:rPr lang="ru-RU" sz="1400" b="1" dirty="0" smtClean="0">
                <a:solidFill>
                  <a:srgbClr val="11488B"/>
                </a:solidFill>
              </a:rPr>
              <a:t>    сухопутные авантюры,</a:t>
            </a:r>
          </a:p>
          <a:p>
            <a:pPr lvl="1" algn="just">
              <a:buBlip>
                <a:blip r:embed="rId2"/>
              </a:buBlip>
            </a:pPr>
            <a:r>
              <a:rPr lang="ru-RU" sz="1400" b="1" dirty="0" smtClean="0">
                <a:solidFill>
                  <a:srgbClr val="11488B"/>
                </a:solidFill>
              </a:rPr>
              <a:t>    собственно исторические сочинения – </a:t>
            </a:r>
          </a:p>
          <a:p>
            <a:pPr lvl="1" algn="just"/>
            <a:r>
              <a:rPr lang="ru-RU" sz="1400" b="1" dirty="0" smtClean="0">
                <a:solidFill>
                  <a:srgbClr val="11488B"/>
                </a:solidFill>
              </a:rPr>
              <a:t>       портреты  герцога </a:t>
            </a:r>
            <a:r>
              <a:rPr lang="ru-RU" sz="1400" b="1" dirty="0" err="1" smtClean="0">
                <a:solidFill>
                  <a:srgbClr val="11488B"/>
                </a:solidFill>
              </a:rPr>
              <a:t>Борджиа</a:t>
            </a:r>
            <a:r>
              <a:rPr lang="ru-RU" sz="1400" b="1" dirty="0" smtClean="0">
                <a:solidFill>
                  <a:srgbClr val="11488B"/>
                </a:solidFill>
              </a:rPr>
              <a:t> и Торквемады</a:t>
            </a:r>
            <a:r>
              <a:rPr lang="ru-RU" sz="1400" b="1" dirty="0" smtClean="0"/>
              <a:t>.</a:t>
            </a:r>
          </a:p>
          <a:p>
            <a:pPr algn="just"/>
            <a:endParaRPr lang="ru-RU" sz="1200" dirty="0"/>
          </a:p>
        </p:txBody>
      </p:sp>
      <p:pic>
        <p:nvPicPr>
          <p:cNvPr id="3" name="Рисунок 2" descr="517561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32656"/>
            <a:ext cx="3595400" cy="4925205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4941168"/>
            <a:ext cx="313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>
                <a:solidFill>
                  <a:schemeClr val="bg1"/>
                </a:solidFill>
              </a:rPr>
              <a:t>Рафаэль Сабатини.  Фото Гарри </a:t>
            </a:r>
            <a:r>
              <a:rPr lang="ru-RU" sz="1100" i="1" dirty="0" err="1" smtClean="0">
                <a:solidFill>
                  <a:schemeClr val="bg1"/>
                </a:solidFill>
              </a:rPr>
              <a:t>Хэммонда</a:t>
            </a:r>
            <a:endParaRPr lang="ru-RU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1044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Исторические авантюры Сабатини можно с некоторым успехом подразделить также по географическому принципу на:</a:t>
            </a:r>
          </a:p>
          <a:p>
            <a:pPr algn="just"/>
            <a:endParaRPr lang="ru-RU" sz="800" dirty="0" smtClean="0"/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 английские, </a:t>
            </a:r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 итальянские, </a:t>
            </a:r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французские.</a:t>
            </a:r>
          </a:p>
          <a:p>
            <a:pPr lvl="1" algn="just"/>
            <a:endParaRPr lang="ru-RU" sz="1400" dirty="0" smtClean="0"/>
          </a:p>
          <a:p>
            <a:pPr algn="just"/>
            <a:r>
              <a:rPr lang="ru-RU" sz="1200" dirty="0" smtClean="0"/>
              <a:t>Хотя достаточно часто это вполне условное деление, ибо действие, к примеру, происходит во Франции, а действуют – англичане или итальянцы.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Лучшие, на наш взгляд, романы, представленные здесь, подразделяются на следующие группы по месту действия: </a:t>
            </a:r>
          </a:p>
          <a:p>
            <a:pPr algn="just"/>
            <a:endParaRPr lang="ru-RU" sz="1400" dirty="0" smtClean="0"/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английские романы «Рыцарь таверны» и «Одураченный фортуной»; </a:t>
            </a:r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итальянские – «</a:t>
            </a:r>
            <a:r>
              <a:rPr lang="ru-RU" sz="1400" dirty="0" err="1" smtClean="0"/>
              <a:t>Белларион</a:t>
            </a:r>
            <a:r>
              <a:rPr lang="ru-RU" sz="1400" dirty="0" smtClean="0"/>
              <a:t>», «Любовь и оружие», «Венецианская маска» и сборник из трех новелл «Под знаменем Быка»; </a:t>
            </a:r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  французские – «Лето Святого Мартина», «Скарамуш» и «Возвращение Скарамуша», «Маркиз де Карабас» и «Игрок».</a:t>
            </a:r>
          </a:p>
          <a:p>
            <a:pPr algn="just">
              <a:buBlip>
                <a:blip r:embed="rId3"/>
              </a:buBlip>
            </a:pPr>
            <a:r>
              <a:rPr lang="ru-RU" sz="1400" dirty="0" smtClean="0"/>
              <a:t> Португальский роман «Западня».</a:t>
            </a:r>
          </a:p>
        </p:txBody>
      </p:sp>
      <p:pic>
        <p:nvPicPr>
          <p:cNvPr id="3" name="Рисунок 2" descr="433.jpg"/>
          <p:cNvPicPr>
            <a:picLocks noChangeAspect="1"/>
          </p:cNvPicPr>
          <p:nvPr/>
        </p:nvPicPr>
        <p:blipFill>
          <a:blip r:embed="rId4" cstate="print"/>
          <a:srcRect l="4641" r="4641" b="4641"/>
          <a:stretch>
            <a:fillRect/>
          </a:stretch>
        </p:blipFill>
        <p:spPr>
          <a:xfrm>
            <a:off x="4644008" y="188640"/>
            <a:ext cx="2065732" cy="300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003207803.jpg"/>
          <p:cNvPicPr>
            <a:picLocks noChangeAspect="1"/>
          </p:cNvPicPr>
          <p:nvPr/>
        </p:nvPicPr>
        <p:blipFill>
          <a:blip r:embed="rId5" cstate="print"/>
          <a:srcRect b="3561"/>
          <a:stretch>
            <a:fillRect/>
          </a:stretch>
        </p:blipFill>
        <p:spPr>
          <a:xfrm>
            <a:off x="6804248" y="188640"/>
            <a:ext cx="2126464" cy="335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caramuccia.jpg"/>
          <p:cNvPicPr>
            <a:picLocks noChangeAspect="1"/>
          </p:cNvPicPr>
          <p:nvPr/>
        </p:nvPicPr>
        <p:blipFill>
          <a:blip r:embed="rId6" cstate="print"/>
          <a:srcRect l="4521" r="4521" b="1701"/>
          <a:stretch>
            <a:fillRect/>
          </a:stretch>
        </p:blipFill>
        <p:spPr>
          <a:xfrm rot="242146">
            <a:off x="4333159" y="3130752"/>
            <a:ext cx="2272489" cy="354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abatinietext02strst10.jpg"/>
          <p:cNvPicPr>
            <a:picLocks noChangeAspect="1"/>
          </p:cNvPicPr>
          <p:nvPr/>
        </p:nvPicPr>
        <p:blipFill>
          <a:blip r:embed="rId7" cstate="print"/>
          <a:srcRect b="3630"/>
          <a:stretch>
            <a:fillRect/>
          </a:stretch>
        </p:blipFill>
        <p:spPr>
          <a:xfrm>
            <a:off x="6804248" y="3645024"/>
            <a:ext cx="20965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011.jpg"/>
          <p:cNvPicPr>
            <a:picLocks noChangeAspect="1"/>
          </p:cNvPicPr>
          <p:nvPr/>
        </p:nvPicPr>
        <p:blipFill>
          <a:blip r:embed="rId2" cstate="print"/>
          <a:srcRect b="3428"/>
          <a:stretch>
            <a:fillRect/>
          </a:stretch>
        </p:blipFill>
        <p:spPr>
          <a:xfrm>
            <a:off x="0" y="0"/>
            <a:ext cx="913548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27376" y="3356992"/>
            <a:ext cx="5616624" cy="11273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Приключения </a:t>
            </a:r>
          </a:p>
          <a:p>
            <a:pPr algn="ctr"/>
            <a:r>
              <a:rPr lang="ru-RU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суше</a:t>
            </a:r>
            <a:endParaRPr lang="en-US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Torg_5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12870" r="12870"/>
          <a:stretch>
            <a:fillRect/>
          </a:stretch>
        </p:blipFill>
        <p:spPr>
          <a:xfrm>
            <a:off x="1907704" y="2132856"/>
            <a:ext cx="4114800" cy="4248150"/>
          </a:xfrm>
          <a:effectLst>
            <a:outerShdw blurRad="101600" dist="50800" dir="6000000" sx="103000" sy="103000" algn="ctr" rotWithShape="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9649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382 0.07008 L -0.24618 0.07008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ыцар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1193">
            <a:off x="5824202" y="113296"/>
            <a:ext cx="3154911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51845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Рыцарь таверны</a:t>
            </a:r>
            <a:r>
              <a:rPr lang="ru-RU" sz="1600" dirty="0" smtClean="0">
                <a:solidFill>
                  <a:srgbClr val="11488B"/>
                </a:solidFill>
              </a:rPr>
              <a:t>» </a:t>
            </a:r>
            <a:r>
              <a:rPr lang="ru-RU" sz="1300" dirty="0" smtClean="0"/>
              <a:t>(1904 г.)  </a:t>
            </a:r>
            <a:r>
              <a:rPr lang="ru-RU" sz="1300" dirty="0" smtClean="0">
                <a:sym typeface="Symbol"/>
              </a:rPr>
              <a:t></a:t>
            </a:r>
            <a:r>
              <a:rPr lang="ru-RU" sz="1300" dirty="0" smtClean="0"/>
              <a:t>  небольшой роман из эпохи </a:t>
            </a:r>
            <a:r>
              <a:rPr lang="ru-RU" sz="1200" dirty="0" smtClean="0"/>
              <a:t>английской буржуазной революции, точнее, из эпохи реставрации Стюартов. </a:t>
            </a:r>
          </a:p>
          <a:p>
            <a:pPr algn="just"/>
            <a:r>
              <a:rPr lang="ru-RU" sz="1200" dirty="0" smtClean="0"/>
              <a:t>На проселочных дорогах войны </a:t>
            </a:r>
            <a:r>
              <a:rPr lang="ru-RU" sz="1200" dirty="0" err="1" smtClean="0"/>
              <a:t>Криспин</a:t>
            </a:r>
            <a:r>
              <a:rPr lang="ru-RU" sz="1200" dirty="0" smtClean="0"/>
              <a:t> </a:t>
            </a:r>
            <a:r>
              <a:rPr lang="ru-RU" sz="1200" dirty="0" err="1" smtClean="0"/>
              <a:t>Галлиард</a:t>
            </a:r>
            <a:r>
              <a:rPr lang="ru-RU" sz="1200" dirty="0" smtClean="0"/>
              <a:t>, старый грубый вояка, скрывающий под потертыми латами и вечно пьяной усмешкой сердце аристократа, встречает скромного юношу, чем-то ему понравившегося, и берет его под свое крыло.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В ходе стычек и сражений выясняется, что у молодого человека и старого наемника есть общие интересы, которые и приводят их после неудачи в одном из сражений, когда </a:t>
            </a:r>
            <a:r>
              <a:rPr lang="ru-RU" sz="1200" dirty="0" err="1" smtClean="0"/>
              <a:t>Галлиард</a:t>
            </a:r>
            <a:r>
              <a:rPr lang="ru-RU" sz="1200" dirty="0" smtClean="0"/>
              <a:t> чудом спасает не только будущего короля, но и этого самого юношу от неминуемой смерти, в деревенский особняк, где молодого человека ждет суженая, а </a:t>
            </a:r>
            <a:r>
              <a:rPr lang="ru-RU" sz="1200" dirty="0" err="1" smtClean="0"/>
              <a:t>Галлиарда</a:t>
            </a:r>
            <a:r>
              <a:rPr lang="ru-RU" sz="1200" dirty="0" smtClean="0"/>
              <a:t>, прозванного за цинизм и пьянство рыцарем таверны… Это, впрочем, и есть главная сжатая пружина сюжета.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Финал окажется неожиданным не только для читателей, но и для героев. «Рыцарь таверны» </a:t>
            </a:r>
            <a:r>
              <a:rPr lang="ru-RU" sz="1200" dirty="0" smtClean="0">
                <a:sym typeface="Symbol"/>
              </a:rPr>
              <a:t></a:t>
            </a:r>
            <a:r>
              <a:rPr lang="ru-RU" sz="1200" dirty="0" smtClean="0"/>
              <a:t> ранняя книга Сабатини, несколько схематичная, однако уже на ее примере видно незаурядное мастерство писателя, его внимание к истории, занимательность не только сюжетной линии, но и исторических описаний, коротких, внятных и достаточно точных.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Здесь же отчетливо прорисовываются и литературные предпочтения молодого мастера: знание истории, как у Вальтера Скотта, занимательность, как у Дюма, внимание к человеческой судьбе того, кто поневоле стал игрушкой в руках безжалостной судьбы, как у Дефо. </a:t>
            </a:r>
          </a:p>
        </p:txBody>
      </p:sp>
      <p:pic>
        <p:nvPicPr>
          <p:cNvPr id="3" name="Рисунок 2" descr="0003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96136" y="1844824"/>
            <a:ext cx="3080946" cy="501317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004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163" r="1616"/>
          <a:stretch>
            <a:fillRect/>
          </a:stretch>
        </p:blipFill>
        <p:spPr>
          <a:xfrm>
            <a:off x="5796136" y="1745432"/>
            <a:ext cx="3202658" cy="511256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1531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03256">
            <a:off x="6333321" y="252624"/>
            <a:ext cx="2515768" cy="284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53285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Совсем короткий, 200-страничный роман </a:t>
            </a:r>
            <a:r>
              <a:rPr lang="ru-RU" sz="14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Одураченный Фортуной</a:t>
            </a:r>
            <a:r>
              <a:rPr lang="ru-RU" sz="1400" dirty="0" smtClean="0">
                <a:solidFill>
                  <a:srgbClr val="11488B"/>
                </a:solidFill>
              </a:rPr>
              <a:t>» </a:t>
            </a:r>
            <a:r>
              <a:rPr lang="ru-RU" sz="1200" dirty="0" smtClean="0"/>
              <a:t>увидел свет в 1923 году. </a:t>
            </a:r>
          </a:p>
          <a:p>
            <a:pPr algn="just"/>
            <a:r>
              <a:rPr lang="ru-RU" sz="1200" dirty="0" smtClean="0"/>
              <a:t>События в книге происходят как бы «двадцать лет спустя» после изложенных в «Рыцаре таверны», в 1665 году, во время выморившей Лондон эпидемии чумы. Именно страницы, посвящённые зачумленной британской столице, а также личной борьбе главного героя с чумой, не проигрывающие в сравнении с классическими описаниями подобной борьбы, начертанными перьями Даниеля Дефо («Чумной год») и </a:t>
            </a:r>
            <a:r>
              <a:rPr lang="ru-RU" sz="1200" dirty="0" err="1" smtClean="0"/>
              <a:t>Ромена</a:t>
            </a:r>
            <a:r>
              <a:rPr lang="ru-RU" sz="1200" dirty="0" smtClean="0"/>
              <a:t> Роллана («Кола </a:t>
            </a:r>
            <a:r>
              <a:rPr lang="ru-RU" sz="1200" dirty="0" err="1" smtClean="0"/>
              <a:t>Брюньон</a:t>
            </a:r>
            <a:r>
              <a:rPr lang="ru-RU" sz="1200" dirty="0" smtClean="0"/>
              <a:t>»), относятся к числу наиболее ярких в творчестве Сабатини. </a:t>
            </a:r>
          </a:p>
          <a:p>
            <a:pPr algn="just"/>
            <a:r>
              <a:rPr lang="ru-RU" sz="1200" dirty="0" smtClean="0"/>
              <a:t>Книжка эта почти начисто лишена психологической составляющей, за исключением, пожалуй, любовной интриги, а портрет главного героя очень удачен и нетипичен для авантюрного романа. </a:t>
            </a:r>
          </a:p>
          <a:p>
            <a:pPr algn="just"/>
            <a:r>
              <a:rPr lang="ru-RU" sz="1200" dirty="0" smtClean="0"/>
              <a:t>Профессиональный солдат и наёмник, сын известного революционного деятеля из родовитого дворянства </a:t>
            </a:r>
            <a:r>
              <a:rPr lang="ru-RU" sz="1200" dirty="0" err="1" smtClean="0"/>
              <a:t>Рэндолл</a:t>
            </a:r>
            <a:r>
              <a:rPr lang="ru-RU" sz="1200" dirty="0" smtClean="0"/>
              <a:t> </a:t>
            </a:r>
            <a:r>
              <a:rPr lang="ru-RU" sz="1200" dirty="0" err="1" smtClean="0"/>
              <a:t>Холлс</a:t>
            </a:r>
            <a:r>
              <a:rPr lang="ru-RU" sz="1200" dirty="0" smtClean="0"/>
              <a:t>, после реставрации Стюартов вернувшийся в Лондон из Голландии потёртым и обнищавшим, в надежде на то, что всесильный </a:t>
            </a:r>
            <a:r>
              <a:rPr lang="ru-RU" sz="1200" dirty="0" err="1" smtClean="0"/>
              <a:t>Монк</a:t>
            </a:r>
            <a:r>
              <a:rPr lang="ru-RU" sz="1200" dirty="0" smtClean="0"/>
              <a:t> не откажет в приличном месте сыну своего покойного приятеля, - не любимец Фортуны, как, скажем, герои Дюма, а её мученик и вечный заложник, истинный герой поневоле.</a:t>
            </a:r>
          </a:p>
          <a:p>
            <a:pPr algn="just"/>
            <a:r>
              <a:rPr lang="ru-RU" sz="1200" dirty="0" smtClean="0"/>
              <a:t>Переходя из главы в главу небольшого романа, </a:t>
            </a:r>
            <a:r>
              <a:rPr lang="ru-RU" sz="1200" dirty="0" err="1" smtClean="0"/>
              <a:t>Холлс</a:t>
            </a:r>
            <a:r>
              <a:rPr lang="ru-RU" sz="1200" dirty="0" smtClean="0"/>
              <a:t> непременно попадает из огня в полымя, пытаясь устроить жизнь в преддверии приближающейся старости, но, отвергнутый властью и отвергнувший служение заговорщикам, он, по воле играющей с ним Фортуны, сначала вступает в смертельное противостояние с всесильным </a:t>
            </a:r>
            <a:r>
              <a:rPr lang="ru-RU" sz="1200" dirty="0" err="1" smtClean="0"/>
              <a:t>Бакингемом</a:t>
            </a:r>
            <a:r>
              <a:rPr lang="ru-RU" sz="1200" dirty="0" smtClean="0"/>
              <a:t>, а затем и с самой чумой. </a:t>
            </a:r>
          </a:p>
          <a:p>
            <a:pPr algn="just"/>
            <a:r>
              <a:rPr lang="ru-RU" sz="1200" dirty="0" smtClean="0"/>
              <a:t>И, разумеется – иначе не был бы этот роман написан пером Рафаэля Сабатини – Фортуна играет с героем не одна, а на пару с Любовью, которая ведь тоже та ещё коварная кошка.</a:t>
            </a:r>
          </a:p>
        </p:txBody>
      </p:sp>
      <p:pic>
        <p:nvPicPr>
          <p:cNvPr id="3" name="Рисунок 2" descr="sabat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6263">
            <a:off x="5543211" y="2406921"/>
            <a:ext cx="2827397" cy="395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5904656" cy="476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 smtClean="0"/>
              <a:t>Любопытен и португальский – по месту действия, но, по существу, английский, роман </a:t>
            </a:r>
            <a:r>
              <a:rPr lang="ru-RU" sz="1600" b="1" dirty="0" smtClean="0">
                <a:solidFill>
                  <a:srgbClr val="11488B"/>
                </a:solidFill>
              </a:rPr>
              <a:t>«Западня», </a:t>
            </a:r>
            <a:r>
              <a:rPr lang="ru-RU" sz="1150" dirty="0" smtClean="0"/>
              <a:t>увидевший свет в 1917 году, в период, когда были написаны самые популярные книги Сабатини. </a:t>
            </a:r>
          </a:p>
          <a:p>
            <a:pPr algn="just"/>
            <a:r>
              <a:rPr lang="ru-RU" sz="1150" dirty="0" smtClean="0"/>
              <a:t>Это </a:t>
            </a:r>
            <a:r>
              <a:rPr lang="ru-RU" sz="1150" dirty="0" smtClean="0">
                <a:sym typeface="Symbol"/>
              </a:rPr>
              <a:t></a:t>
            </a:r>
            <a:r>
              <a:rPr lang="ru-RU" sz="1150" dirty="0" smtClean="0"/>
              <a:t> даже не роман, а водевиль для двухчасового чтения у камина в ненастный вечер, однако и здесь Сабатини удается лихо совместить неправдоподобные, головоломные приключения, возникшие из пустяка и пустяком завершающиеся, с внятным изложением сложных исторических событий из великой и трагической для маленькой Португалии эпохи борьбы с Наполеоном, проводимой с помощью английской армии под руководством герцога Веллингтона. </a:t>
            </a:r>
          </a:p>
          <a:p>
            <a:pPr algn="just"/>
            <a:r>
              <a:rPr lang="ru-RU" sz="1150" dirty="0" smtClean="0"/>
              <a:t>Особый трагизм эта борьба обрела вследствие того, что Португалии противостоял не только император, но и покоренная им соседняя Испания и сама Португалия, точнее её немалочисленная и весьма влиятельная пятая колонна, возглавляемая богатыми помещиками и политиками, чьи материальные интересы должны были пострадать и пострадали от действий Веллингтона.  Ситуация эта во многом похожа на ту, что сложилась в России в 1812 году, но крохотная Португалия и необъятная Россия совсем не одно и то же… </a:t>
            </a:r>
          </a:p>
          <a:p>
            <a:pPr algn="just"/>
            <a:r>
              <a:rPr lang="ru-RU" sz="1150" dirty="0" smtClean="0"/>
              <a:t>На этом  ясно прописанном историческом фоне и разыгрывается чистой воды водевиль в одном английском семействе, чей недалёкий глава, покровительствуемый Веллингтоном, исполняет обязанности военного наместника крупного португальского города. </a:t>
            </a:r>
          </a:p>
          <a:p>
            <a:pPr algn="just"/>
            <a:r>
              <a:rPr lang="ru-RU" sz="1150" dirty="0" smtClean="0"/>
              <a:t>В «Западне» читатель найдет и ночную дуэль, и безрассудную ревность, и мужество верности, и дамские капризы, и хождения по краю пропасти в прямом и переносном смысле.</a:t>
            </a:r>
          </a:p>
          <a:p>
            <a:pPr algn="just"/>
            <a:r>
              <a:rPr lang="ru-RU" sz="1150" dirty="0" smtClean="0"/>
              <a:t>Читается эта вещь легко и с интересом – ровно так, как интересно бывает смотреть на театре или по телевизору какой-нибудь хорошо разыгранный водевиль, но, как роман «Западня» уровня лучших книг Рафаэля Сабатини не достигает.</a:t>
            </a:r>
            <a:endParaRPr lang="ru-RU" sz="1150" dirty="0"/>
          </a:p>
        </p:txBody>
      </p:sp>
      <p:pic>
        <p:nvPicPr>
          <p:cNvPr id="4" name="Рисунок 3" descr="162183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6488" y="188641"/>
            <a:ext cx="250155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246202.jpg"/>
          <p:cNvPicPr>
            <a:picLocks noChangeAspect="1"/>
          </p:cNvPicPr>
          <p:nvPr/>
        </p:nvPicPr>
        <p:blipFill>
          <a:blip r:embed="rId3" cstate="print"/>
          <a:srcRect l="20762"/>
          <a:stretch>
            <a:fillRect/>
          </a:stretch>
        </p:blipFill>
        <p:spPr>
          <a:xfrm rot="490666">
            <a:off x="6598587" y="3278632"/>
            <a:ext cx="2174258" cy="333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7607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74581">
            <a:off x="6156176" y="116632"/>
            <a:ext cx="2707779" cy="360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51845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Роман из итальянской истории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Любовь и оружие</a:t>
            </a:r>
            <a:r>
              <a:rPr lang="ru-RU" sz="1600" dirty="0" smtClean="0">
                <a:solidFill>
                  <a:srgbClr val="11488B"/>
                </a:solidFill>
              </a:rPr>
              <a:t>» </a:t>
            </a:r>
            <a:r>
              <a:rPr lang="ru-RU" sz="1200" dirty="0" smtClean="0"/>
              <a:t>был опубликован в 1907 году. Действие его происходит в эпоху </a:t>
            </a:r>
            <a:r>
              <a:rPr lang="ru-RU" sz="1200" dirty="0" err="1" smtClean="0"/>
              <a:t>Борджиа</a:t>
            </a:r>
            <a:r>
              <a:rPr lang="ru-RU" sz="1200" dirty="0" smtClean="0"/>
              <a:t>, вероятно, самую значительную для </a:t>
            </a:r>
            <a:r>
              <a:rPr lang="ru-RU" sz="1200" dirty="0" err="1" smtClean="0"/>
              <a:t>Сабатини-историка</a:t>
            </a:r>
            <a:r>
              <a:rPr lang="ru-RU" sz="1200" dirty="0" smtClean="0"/>
              <a:t>, наряду с эпохой Великой французской революции. Здесь происходит столкновение истинного благородства с правом на власть по рождению сразу на нескольких уровнях – политическом, любовном и общекультурном.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Сопоставляя благородного героя и злодея, дворянина и аристократа, показывая обоих в разных зеркалах – хроникёра (то есть автора), благородной девушки и мудрого урода-шута, комментирующего события по ходу действия, Сабатини, тонко ведя хитроумную интригу, с первых же строк книги занимает чёткую позицию на стороне добра, но не забывает дать и объективные портреты злодеев, разобраться в причинах – исторических, политических, личных, их порождающих, а порой и делающих негодяями людей, вроде бы не склонных к злодейству от природы.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В борьбе не на жизнь, а на смерть между коварным герцогом одного из итальянских городов XVI века и благородным графом – его вассалом – за женщину и честь, проступает перед читателем не только европейская история, но и сама человеческая природа, которой Сабатини со временем начинает уделять внимание не меньшее, чем интриге. </a:t>
            </a:r>
          </a:p>
          <a:p>
            <a:pPr algn="just"/>
            <a:r>
              <a:rPr lang="ru-RU" sz="1200" dirty="0" smtClean="0"/>
              <a:t>Но в этом романе интрига, описание придворных злодейств, коварство и любовь, хитроумные военные операции, предательство и их разоблачение стоят всё же на первом и главном месте, так что проглатывается роман за два-три часа, ни на секунду не освобождая нас от переживаний за судьбы героев и их нелегкой любви.</a:t>
            </a:r>
          </a:p>
        </p:txBody>
      </p:sp>
      <p:pic>
        <p:nvPicPr>
          <p:cNvPr id="3" name="Рисунок 2" descr="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804">
            <a:off x="5409619" y="2493410"/>
            <a:ext cx="2442865" cy="384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48245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Роман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err="1" smtClean="0">
                <a:solidFill>
                  <a:srgbClr val="11488B"/>
                </a:solidFill>
              </a:rPr>
              <a:t>Белларион</a:t>
            </a:r>
            <a:r>
              <a:rPr lang="ru-RU" sz="1600" dirty="0" smtClean="0">
                <a:solidFill>
                  <a:srgbClr val="11488B"/>
                </a:solidFill>
              </a:rPr>
              <a:t>»  </a:t>
            </a:r>
            <a:r>
              <a:rPr lang="ru-RU" sz="1200" dirty="0" smtClean="0">
                <a:sym typeface="Symbol"/>
              </a:rPr>
              <a:t> история </a:t>
            </a:r>
            <a:r>
              <a:rPr lang="ru-RU" sz="1200" dirty="0" smtClean="0"/>
              <a:t>из той же эпохи соперничества и войн итальянских городов-княжеств XVI столетия, отчасти стилизованный под мемуары знаменитого политического писателя и драматурга того времени </a:t>
            </a:r>
            <a:r>
              <a:rPr lang="ru-RU" sz="1200" dirty="0" err="1" smtClean="0"/>
              <a:t>Никколо</a:t>
            </a:r>
            <a:r>
              <a:rPr lang="ru-RU" sz="1200" dirty="0" smtClean="0"/>
              <a:t> Макиавелли.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Это вообще характерный прием для Сабатини – стилизовать свой рассказ под записки какого-либо известного или малоизвестного исторического лица. Использован этот приём едва ли не во всех лучших романах писателя.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Главный герой «</a:t>
            </a:r>
            <a:r>
              <a:rPr lang="ru-RU" sz="1200" dirty="0" err="1" smtClean="0"/>
              <a:t>Беллариона</a:t>
            </a:r>
            <a:r>
              <a:rPr lang="ru-RU" sz="1200" dirty="0" smtClean="0"/>
              <a:t>» – насквозь выдуманный, и, увы, малоправдоподобный, поскольку он совершает подвиги невозможные ни с психологической точки зрения, ни даже с позиции простого здравого смысла.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Неискушенным любителям историко-авантюрной беллетристики книга, впрочем, не может не понравиться, ибо захватывает с первых страниц и до конца держит в напряжении, предлагая читателю историю итальянского Мцыри, в мгновение ока превращающегося сначала чуть ли не в библейского Иосифа, а затем не то в </a:t>
            </a:r>
            <a:r>
              <a:rPr lang="ru-RU" sz="1200" dirty="0" err="1" smtClean="0"/>
              <a:t>Арамиса</a:t>
            </a:r>
            <a:r>
              <a:rPr lang="ru-RU" sz="1200" dirty="0" smtClean="0"/>
              <a:t> из знаменитой трилогии Дюма, не то в Александра Великого, не то в Наполеона – на малом, разумеется, уровне междоусобной войны итальянских городов-княжеств. </a:t>
            </a:r>
            <a:endParaRPr lang="ru-RU" sz="1200" dirty="0"/>
          </a:p>
        </p:txBody>
      </p:sp>
      <p:pic>
        <p:nvPicPr>
          <p:cNvPr id="3" name="Рисунок 2" descr="белларион.jpg"/>
          <p:cNvPicPr>
            <a:picLocks noChangeAspect="1"/>
          </p:cNvPicPr>
          <p:nvPr/>
        </p:nvPicPr>
        <p:blipFill>
          <a:blip r:embed="rId2" cstate="print"/>
          <a:srcRect b="3233"/>
          <a:stretch>
            <a:fillRect/>
          </a:stretch>
        </p:blipFill>
        <p:spPr>
          <a:xfrm>
            <a:off x="5724128" y="404664"/>
            <a:ext cx="2905125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3550581.jpg"/>
          <p:cNvPicPr>
            <a:picLocks noChangeAspect="1"/>
          </p:cNvPicPr>
          <p:nvPr/>
        </p:nvPicPr>
        <p:blipFill>
          <a:blip r:embed="rId2" cstate="print"/>
          <a:srcRect l="5262" r="5283" b="4230"/>
          <a:stretch>
            <a:fillRect/>
          </a:stretch>
        </p:blipFill>
        <p:spPr>
          <a:xfrm rot="405276">
            <a:off x="6484021" y="31593"/>
            <a:ext cx="244827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1916832"/>
            <a:ext cx="52565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Главные герои  новелл – страдающие или, напротив, побеждающие – простые люди.   Это, например, старый и жадный до наживы алхимик-авантюрист, наживающийся на страданиях больных людей или юных влюбленных девушек, коего великий политик, воин и в то же время беспринципный политик герцог </a:t>
            </a:r>
            <a:r>
              <a:rPr lang="ru-RU" sz="1200" dirty="0" err="1" smtClean="0"/>
              <a:t>Чезаре</a:t>
            </a:r>
            <a:r>
              <a:rPr lang="ru-RU" sz="1200" dirty="0" smtClean="0"/>
              <a:t> выводит на чистую воду и жестоко наказывает усечением загребущей длани и лживого языка.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Или молодой влюбленный офицер, совершающий беспримерный подвиг ради любви, всячески поддерживаемый и прославляемый ревнивым, в общем-то, к военной или иной славе окружающих </a:t>
            </a:r>
            <a:r>
              <a:rPr lang="ru-RU" sz="1200" dirty="0" err="1" smtClean="0"/>
              <a:t>Борджиа</a:t>
            </a:r>
            <a:r>
              <a:rPr lang="ru-RU" sz="1200" dirty="0" smtClean="0"/>
              <a:t>, поскольку деяния молодого влюбленного как нельзя лучше совпадают с военной необходимостью: юноша, рискуя жизнью, в одиночку берет неприступную крепость, осаждая или штурмуя которую </a:t>
            </a:r>
            <a:r>
              <a:rPr lang="ru-RU" sz="1200" dirty="0" err="1" smtClean="0"/>
              <a:t>Борджиа</a:t>
            </a:r>
            <a:r>
              <a:rPr lang="ru-RU" sz="1200" dirty="0" smtClean="0"/>
              <a:t> неминуемо потерял бы многих своих воинов. </a:t>
            </a:r>
          </a:p>
          <a:p>
            <a:pPr algn="just"/>
            <a:r>
              <a:rPr lang="ru-RU" sz="1200" dirty="0" smtClean="0"/>
              <a:t>Или, наконец, коварные враги герцога, переигранные им в бессовестной авантюре, которую сами же они и затеяли. </a:t>
            </a:r>
          </a:p>
        </p:txBody>
      </p:sp>
      <p:pic>
        <p:nvPicPr>
          <p:cNvPr id="3" name="Рисунок 2" descr="pod-znamenem-byka.jpg"/>
          <p:cNvPicPr>
            <a:picLocks noChangeAspect="1"/>
          </p:cNvPicPr>
          <p:nvPr/>
        </p:nvPicPr>
        <p:blipFill>
          <a:blip r:embed="rId3" cstate="print"/>
          <a:srcRect b="3092"/>
          <a:stretch>
            <a:fillRect/>
          </a:stretch>
        </p:blipFill>
        <p:spPr>
          <a:xfrm rot="279599">
            <a:off x="5517191" y="3021970"/>
            <a:ext cx="2546139" cy="387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Эпоха </a:t>
            </a:r>
            <a:r>
              <a:rPr lang="ru-RU" sz="1200" dirty="0" err="1" smtClean="0"/>
              <a:t>Чезаре</a:t>
            </a:r>
            <a:r>
              <a:rPr lang="ru-RU" sz="1200" dirty="0" smtClean="0"/>
              <a:t> </a:t>
            </a:r>
            <a:r>
              <a:rPr lang="ru-RU" sz="1200" dirty="0" err="1" smtClean="0"/>
              <a:t>Борджиа</a:t>
            </a:r>
            <a:r>
              <a:rPr lang="ru-RU" sz="1200" dirty="0" smtClean="0"/>
              <a:t>, наряду с эпохой Великой французской революции и эпохой Наполеона, описана Сабатини наиболее тщательно и представлена во многих его произведениях.   Времени </a:t>
            </a:r>
            <a:r>
              <a:rPr lang="ru-RU" sz="1200" dirty="0" err="1" smtClean="0"/>
              <a:t>Борджиа</a:t>
            </a:r>
            <a:r>
              <a:rPr lang="ru-RU" sz="1200" dirty="0" smtClean="0"/>
              <a:t> и самому герцогу </a:t>
            </a:r>
            <a:r>
              <a:rPr lang="ru-RU" sz="1200" dirty="0" err="1" smtClean="0"/>
              <a:t>Чезаре</a:t>
            </a:r>
            <a:r>
              <a:rPr lang="ru-RU" sz="1200" dirty="0" smtClean="0"/>
              <a:t> посвящена большая собственно историческая, а не беллетристическая его книга, наподобие той, какую Дюма написал о Людовике XIV, – объемистый историко-литературный биографический портрет.   </a:t>
            </a:r>
          </a:p>
          <a:p>
            <a:pPr algn="just"/>
            <a:r>
              <a:rPr lang="ru-RU" sz="1200" dirty="0" err="1" smtClean="0"/>
              <a:t>Чезаре</a:t>
            </a:r>
            <a:r>
              <a:rPr lang="ru-RU" sz="1200" dirty="0" smtClean="0"/>
              <a:t> </a:t>
            </a:r>
            <a:r>
              <a:rPr lang="ru-RU" sz="1200" dirty="0" err="1" smtClean="0"/>
              <a:t>Борджа</a:t>
            </a:r>
            <a:r>
              <a:rPr lang="ru-RU" sz="1200" dirty="0" smtClean="0"/>
              <a:t> также посвящены многие новеллы писателя, некоторые из них составили два сборника, включающих в себя по три больших рассказа каждый </a:t>
            </a:r>
            <a:r>
              <a:rPr lang="ru-RU" sz="1100" dirty="0" smtClean="0"/>
              <a:t>–   </a:t>
            </a:r>
            <a:r>
              <a:rPr lang="ru-RU" sz="1400" b="1" dirty="0" smtClean="0">
                <a:solidFill>
                  <a:srgbClr val="11488B"/>
                </a:solidFill>
              </a:rPr>
              <a:t>«Под знаменем Быка» и «Суд герцога». </a:t>
            </a:r>
            <a:endParaRPr lang="ru-RU" sz="1050" b="1" dirty="0" smtClean="0">
              <a:solidFill>
                <a:srgbClr val="11488B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afael_Sabatini__Nochi_istorii.jpg"/>
          <p:cNvPicPr>
            <a:picLocks noChangeAspect="1"/>
          </p:cNvPicPr>
          <p:nvPr/>
        </p:nvPicPr>
        <p:blipFill>
          <a:blip r:embed="rId2" cstate="print"/>
          <a:srcRect b="2174"/>
          <a:stretch>
            <a:fillRect/>
          </a:stretch>
        </p:blipFill>
        <p:spPr>
          <a:xfrm>
            <a:off x="6876256" y="188640"/>
            <a:ext cx="21301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Rafael_Sabatini__Kaprizy_Klio_zamechatelnoe_istoricheskoe_chtenie_na_son_gryadus.jpg"/>
          <p:cNvPicPr>
            <a:picLocks noChangeAspect="1"/>
          </p:cNvPicPr>
          <p:nvPr/>
        </p:nvPicPr>
        <p:blipFill>
          <a:blip r:embed="rId3" cstate="print"/>
          <a:srcRect b="6697"/>
          <a:stretch>
            <a:fillRect/>
          </a:stretch>
        </p:blipFill>
        <p:spPr>
          <a:xfrm>
            <a:off x="5508104" y="2708920"/>
            <a:ext cx="2016224" cy="297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988840"/>
            <a:ext cx="51125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них, одна за другой, развертываются перед читателем малые и большие трагедии из европейской истории преимущественно </a:t>
            </a:r>
            <a:r>
              <a:rPr lang="en-US" sz="1200" dirty="0" smtClean="0"/>
              <a:t>XVI</a:t>
            </a:r>
            <a:r>
              <a:rPr lang="ru-RU" sz="1200" dirty="0" smtClean="0"/>
              <a:t> – </a:t>
            </a:r>
            <a:r>
              <a:rPr lang="en-US" sz="1200" dirty="0" smtClean="0"/>
              <a:t>XVII </a:t>
            </a:r>
            <a:r>
              <a:rPr lang="ru-RU" sz="1200" dirty="0" smtClean="0"/>
              <a:t>столетий. </a:t>
            </a:r>
          </a:p>
          <a:p>
            <a:pPr algn="just"/>
            <a:r>
              <a:rPr lang="ru-RU" sz="1200" dirty="0" smtClean="0"/>
              <a:t>Трагедии виновных и невинных, трагедии мужчин и женщин, власть имущих и почти неизвестных, трагедии любви и коварства, жадности и честолюбия, однако более всего – трагедии неукротимой жажды власти.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Среди совсем коротких новелл этих сборников мы встречаем королей и самозванцев, канцлеров и кардиналов, великого комбинатора Казанову и самую знаменитую в истории мстительницу Шарлотту Корде, едва ли не наяву видим кровавую бойню Варфоломеевской ночи и закатные мучения царя Бориса Годунова, читаем захватывающий рассказ о гибели </a:t>
            </a:r>
            <a:r>
              <a:rPr lang="ru-RU" sz="1200" dirty="0" err="1" smtClean="0"/>
              <a:t>Уолтера</a:t>
            </a:r>
            <a:r>
              <a:rPr lang="ru-RU" sz="1200" dirty="0" smtClean="0"/>
              <a:t> </a:t>
            </a:r>
            <a:r>
              <a:rPr lang="ru-RU" sz="1200" dirty="0" err="1" smtClean="0"/>
              <a:t>Рэли</a:t>
            </a:r>
            <a:r>
              <a:rPr lang="ru-RU" sz="1200" dirty="0" smtClean="0"/>
              <a:t> и совсем-совсем другую историю об алмазных подвесках и их заложниках, нежели та, что рассказывал нам Александр Дюма…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Захватывающие и горькие страницы исторических новелл не просто относятся к числу лучших вещей, написанных Сабатини, но, наряду с романами о Скарамуше и капитане </a:t>
            </a:r>
            <a:r>
              <a:rPr lang="ru-RU" sz="1200" dirty="0" err="1" smtClean="0"/>
              <a:t>Бладе</a:t>
            </a:r>
            <a:r>
              <a:rPr lang="ru-RU" sz="1200" dirty="0" smtClean="0"/>
              <a:t>, пролагают ему путь на Парнас, туда, где обитают бессмертные.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0648"/>
            <a:ext cx="6336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Новеллы Сабатини не уступают его романам ни закрученной фабулой, ни обилием приключений, ни достаточно глубоким анализом политической истории, ни вниманием к человеческой личности, которая, в силу требований приключенческого жанра, пусть и схематично, но всё же неизменно обрисовывается автором, что и отличает его от многих современников, предшественников и, особенно, последователей в области приключенческой беллетристики.   Это подтверждают и два самых популярных сборника рассказов Сабатини  </a:t>
            </a:r>
            <a:r>
              <a:rPr lang="ru-RU" sz="1600" b="1" dirty="0" smtClean="0">
                <a:solidFill>
                  <a:srgbClr val="11488B"/>
                </a:solidFill>
              </a:rPr>
              <a:t>«Ночи истории» и «Капризы Клио».</a:t>
            </a:r>
            <a:endParaRPr lang="ru-RU" sz="1200" b="1" dirty="0" smtClean="0">
              <a:solidFill>
                <a:srgbClr val="11488B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Ези.jpg"/>
          <p:cNvPicPr>
            <a:picLocks noChangeAspect="1"/>
          </p:cNvPicPr>
          <p:nvPr/>
        </p:nvPicPr>
        <p:blipFill>
          <a:blip r:embed="rId2" cstate="print"/>
          <a:srcRect t="2884"/>
          <a:stretch>
            <a:fillRect/>
          </a:stretch>
        </p:blipFill>
        <p:spPr>
          <a:xfrm>
            <a:off x="251520" y="116632"/>
            <a:ext cx="4044280" cy="392764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</a:rPr>
              <a:t>Ези</a:t>
            </a:r>
            <a:r>
              <a:rPr lang="ru-RU" sz="1100" i="1" dirty="0" smtClean="0">
                <a:solidFill>
                  <a:schemeClr val="bg1"/>
                </a:solidFill>
              </a:rPr>
              <a:t>, Италия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548680"/>
            <a:ext cx="42839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1488B"/>
                </a:solidFill>
              </a:rPr>
              <a:t>Рафаэль Сабатини </a:t>
            </a:r>
            <a:r>
              <a:rPr lang="ru-RU" sz="1400" dirty="0" smtClean="0"/>
              <a:t>родился 29 апреля 1875 года в старинном итальянском городке </a:t>
            </a:r>
            <a:r>
              <a:rPr lang="ru-RU" sz="1400" dirty="0" err="1" smtClean="0"/>
              <a:t>Ези</a:t>
            </a:r>
            <a:r>
              <a:rPr lang="ru-RU" sz="1400" dirty="0" smtClean="0"/>
              <a:t>, возле </a:t>
            </a:r>
            <a:r>
              <a:rPr lang="ru-RU" sz="1400" dirty="0" err="1" smtClean="0"/>
              <a:t>Анконы</a:t>
            </a:r>
            <a:r>
              <a:rPr lang="ru-RU" sz="1400" dirty="0" smtClean="0"/>
              <a:t> на Адриатическом побережье, в семье оперных певцов. </a:t>
            </a:r>
          </a:p>
          <a:p>
            <a:pPr algn="just"/>
            <a:r>
              <a:rPr lang="ru-RU" sz="1400" dirty="0" smtClean="0"/>
              <a:t>Отец его был итальянец, мать – англичанка. Сначала они возили мальчика с собой, гастролируя по Европе, затем отправили к дедушке и бабушке, жившим в деревне под Ливерпулем.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Мальчику легко давались языки, с раннего детства он говорил и на итальянском, и на английском.  Именно тогда он пристрастился к книгам и впоследствии говорил, что по-английски начал писать потому, что лучшие рассказы прочитал именно на английском языке.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Среди его любимых авторов были У. Шекспир, А. Дюма, А. </a:t>
            </a:r>
            <a:r>
              <a:rPr lang="ru-RU" sz="1400" dirty="0" err="1" smtClean="0"/>
              <a:t>Манцони</a:t>
            </a:r>
            <a:r>
              <a:rPr lang="ru-RU" sz="1400" dirty="0" smtClean="0"/>
              <a:t>, Ж. Верн, В. Скотт. Особенно ему полюбились книги американского историка Уильяма Прескотта, автора "Истории завоевания Мексики" и "Истории завоевания Перу".</a:t>
            </a:r>
          </a:p>
          <a:p>
            <a:pPr algn="just"/>
            <a:endParaRPr lang="ru-RU" sz="800" dirty="0" smtClean="0"/>
          </a:p>
        </p:txBody>
      </p:sp>
      <p:pic>
        <p:nvPicPr>
          <p:cNvPr id="6" name="Рисунок 5" descr="0015.jpg"/>
          <p:cNvPicPr>
            <a:picLocks noChangeAspect="1"/>
          </p:cNvPicPr>
          <p:nvPr/>
        </p:nvPicPr>
        <p:blipFill>
          <a:blip r:embed="rId3" cstate="print"/>
          <a:srcRect l="3383" r="1895" b="7207"/>
          <a:stretch>
            <a:fillRect/>
          </a:stretch>
        </p:blipFill>
        <p:spPr>
          <a:xfrm>
            <a:off x="251520" y="4077072"/>
            <a:ext cx="4032448" cy="261029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554461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О французской истории Сабатини написал много книг,   познакомимся с лучшими из них. </a:t>
            </a:r>
          </a:p>
          <a:p>
            <a:pPr algn="just"/>
            <a:r>
              <a:rPr lang="ru-RU" sz="1200" dirty="0" smtClean="0"/>
              <a:t>Действие романа </a:t>
            </a:r>
            <a:r>
              <a:rPr lang="ru-RU" sz="14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Лето Святого Мартина</a:t>
            </a:r>
            <a:r>
              <a:rPr lang="ru-RU" sz="1400" dirty="0" smtClean="0">
                <a:solidFill>
                  <a:srgbClr val="11488B"/>
                </a:solidFill>
              </a:rPr>
              <a:t>» </a:t>
            </a:r>
            <a:r>
              <a:rPr lang="ru-RU" sz="1200" dirty="0" smtClean="0"/>
              <a:t>происходит в начале XVII </a:t>
            </a:r>
            <a:r>
              <a:rPr lang="ru-RU" sz="1100" dirty="0" smtClean="0"/>
              <a:t>столетия, во времена правления Марии Медичи, матери Людовика XIII. Из Парижа в далёкую альпийскую провинцию Дофине приезжает по поручению королевы старый воин </a:t>
            </a:r>
            <a:r>
              <a:rPr lang="ru-RU" sz="1100" dirty="0" err="1" smtClean="0"/>
              <a:t>Гарнаш</a:t>
            </a:r>
            <a:r>
              <a:rPr lang="ru-RU" sz="1100" dirty="0" smtClean="0"/>
              <a:t>.  Занимающий в Париже должность не слишком высокую, этот офицер опытен, справедлив, силён и мужествен, но лишён изворотливости и хитроумия, присущих, например, </a:t>
            </a:r>
            <a:r>
              <a:rPr lang="ru-RU" sz="1100" dirty="0" err="1" smtClean="0"/>
              <a:t>д</a:t>
            </a:r>
            <a:r>
              <a:rPr lang="en-US" sz="1100" dirty="0" smtClean="0"/>
              <a:t>’</a:t>
            </a:r>
            <a:r>
              <a:rPr lang="ru-RU" sz="1100" dirty="0" err="1" smtClean="0"/>
              <a:t>Артаньяну</a:t>
            </a:r>
            <a:r>
              <a:rPr lang="ru-RU" sz="1100" dirty="0" smtClean="0"/>
              <a:t>. А равно и верных друзей. В одиночку он должен переиграть нескольких власть предержащих злодеев, подмявших под себя всю провинцию. </a:t>
            </a:r>
          </a:p>
          <a:p>
            <a:pPr algn="just"/>
            <a:r>
              <a:rPr lang="ru-RU" sz="1100" dirty="0" smtClean="0"/>
              <a:t>Поводом к его командировке послужило отчаянное письмо о помощи благородной девушки-сироты, захваченной в плен местной злодейкой маркизой, нацелившейся завладеть немалым состоянием  девушки.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100" dirty="0" smtClean="0"/>
              <a:t>Приступив к выполнению своего задания, справедливый, но чересчур горячий </a:t>
            </a:r>
            <a:r>
              <a:rPr lang="ru-RU" sz="1100" dirty="0" err="1" smtClean="0"/>
              <a:t>Гарнаш</a:t>
            </a:r>
            <a:r>
              <a:rPr lang="ru-RU" sz="1100" dirty="0" smtClean="0"/>
              <a:t> терпит поражение за поражением и вынужден уже заниматься не столько спасением сиротки, сколько спасением собственной жизни. Он вступает в поединок за поединком, в одиночку сражается с многочисленной челядью маркизы, тонет в окружающем замок, наполненном грязной водой рву, меняет внешность, нанимаясь сторожить пленницу в её тюрьме – замковой башне… </a:t>
            </a:r>
          </a:p>
          <a:p>
            <a:pPr algn="just"/>
            <a:r>
              <a:rPr lang="ru-RU" sz="1100" dirty="0" smtClean="0"/>
              <a:t>Приключение за приключением, опасность за опасностью, предательство за предательством нанизываются друг на друга без особого результата, пока храбрости и честности не приходит на подмогу хитрость и предательство – оружие негодяев, коему на старости лет приходится научиться бесшабашному вояке, чтобы одержать победу и неожиданно для самого себя, старого холостяка, обрести любовь. </a:t>
            </a:r>
          </a:p>
          <a:p>
            <a:pPr algn="just"/>
            <a:endParaRPr lang="ru-RU" sz="900" dirty="0" smtClean="0"/>
          </a:p>
          <a:p>
            <a:pPr algn="just"/>
            <a:r>
              <a:rPr lang="ru-RU" sz="1100" dirty="0" smtClean="0"/>
              <a:t>«Лето Святого Мартина» - возможно, самый насыщенный авантюрами роман, наиболее близкий к лучшим книгам Дюма, однако и выгодно отличающийся от них краткостью изложения.</a:t>
            </a:r>
          </a:p>
        </p:txBody>
      </p:sp>
      <p:pic>
        <p:nvPicPr>
          <p:cNvPr id="4" name="Рисунок 3" descr="1003851065.jpg"/>
          <p:cNvPicPr>
            <a:picLocks noChangeAspect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>
          <a:xfrm rot="214574">
            <a:off x="5936735" y="428487"/>
            <a:ext cx="321653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532859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Несомненно, лучшими романами Рафаэля Сабатини, по крайней мере, среди его «сухопутных» авантюр, являются романы </a:t>
            </a:r>
            <a:r>
              <a:rPr lang="ru-RU" sz="14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Скарамуш</a:t>
            </a:r>
            <a:r>
              <a:rPr lang="ru-RU" sz="1400" dirty="0" smtClean="0">
                <a:solidFill>
                  <a:srgbClr val="11488B"/>
                </a:solidFill>
              </a:rPr>
              <a:t>» и «</a:t>
            </a:r>
            <a:r>
              <a:rPr lang="ru-RU" sz="1400" b="1" dirty="0" smtClean="0">
                <a:solidFill>
                  <a:srgbClr val="11488B"/>
                </a:solidFill>
              </a:rPr>
              <a:t>Возвращение Скарамуша</a:t>
            </a:r>
            <a:r>
              <a:rPr lang="ru-RU" sz="1400" dirty="0" smtClean="0">
                <a:solidFill>
                  <a:srgbClr val="11488B"/>
                </a:solidFill>
              </a:rPr>
              <a:t>». </a:t>
            </a:r>
          </a:p>
          <a:p>
            <a:pPr algn="just"/>
            <a:r>
              <a:rPr lang="ru-RU" sz="1200" i="1" dirty="0" smtClean="0"/>
              <a:t>Скарамуш</a:t>
            </a:r>
            <a:r>
              <a:rPr lang="ru-RU" sz="1200" dirty="0" smtClean="0"/>
              <a:t> – французское произношение итальянского «</a:t>
            </a:r>
            <a:r>
              <a:rPr lang="ru-RU" sz="1200" dirty="0" err="1" smtClean="0"/>
              <a:t>скарамуччо</a:t>
            </a:r>
            <a:r>
              <a:rPr lang="ru-RU" sz="1200" dirty="0" smtClean="0"/>
              <a:t>» - маски </a:t>
            </a:r>
            <a:r>
              <a:rPr lang="ru-RU" sz="1200" dirty="0" err="1" smtClean="0"/>
              <a:t>com</a:t>
            </a:r>
            <a:r>
              <a:rPr lang="en-US" sz="1200" dirty="0" smtClean="0"/>
              <a:t>m</a:t>
            </a:r>
            <a:r>
              <a:rPr lang="ru-RU" sz="1200" dirty="0" err="1" smtClean="0"/>
              <a:t>edia</a:t>
            </a:r>
            <a:r>
              <a:rPr lang="ru-RU" sz="1200" dirty="0" smtClean="0"/>
              <a:t> </a:t>
            </a:r>
            <a:r>
              <a:rPr lang="ru-RU" sz="1200" dirty="0" err="1" smtClean="0"/>
              <a:t>del</a:t>
            </a:r>
            <a:r>
              <a:rPr lang="en-US" sz="1200" dirty="0" smtClean="0"/>
              <a:t>’</a:t>
            </a:r>
            <a:r>
              <a:rPr lang="ru-RU" sz="1200" dirty="0" err="1" smtClean="0"/>
              <a:t>arte</a:t>
            </a:r>
            <a:r>
              <a:rPr lang="ru-RU" sz="1200" dirty="0" smtClean="0"/>
              <a:t>, хвастливого и бранчливого вояки, а также – позднее – плутоватого слуги, умеющего выходить сухим из воды. </a:t>
            </a:r>
          </a:p>
          <a:p>
            <a:pPr algn="just"/>
            <a:r>
              <a:rPr lang="ru-RU" sz="1200" dirty="0" smtClean="0"/>
              <a:t>Герой дилогии Сабатини гораздо сложнее и умнее своей маски, но ему приходится играть эту роль на сцене, а отчасти и в жизни, и в каком-то смысле он с этой маской срастается.  На самом деле его зовут Андре-Луи Моро, он не аристократ и даже не дворянин. Во всяком случае, так он до поры думает.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Хотя уважаемый местный дворянин приходится ему крестным, а богатая немолодая аристократка из соседнего города проявляет к юноше чересчур теплые чувства. Так что Андре-Луи, получивший недурное образование, начитанный, развитой и многообразно одаренный, красивый и пылкий, но и сдержанный в то же время, не может разобраться ни в том, к какому сословию он принадлежит, ни в том, на чьей же он стороне он должен находиться – аристократии или третьего сословия. Ну чем не Скарамуш, в самом деле?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В начале романа герой вынужден принести клятву мести у бездыханного тела своего друга, убитого на дуэли аристократом-бретёром и, не разделяя революционных убеждений простонародья, оказаться в стане революционеров. Правда, не надолго.   Скарамушу вообще не придется удержаться ни в одном из противоборствующих лагерей, что и позволяет автору правдиво изобразить и трезво оценить великие исторические события с обеих противоборствующих сторон.</a:t>
            </a:r>
          </a:p>
          <a:p>
            <a:pPr algn="just"/>
            <a:endParaRPr lang="ru-RU" sz="1200" dirty="0"/>
          </a:p>
        </p:txBody>
      </p:sp>
      <p:pic>
        <p:nvPicPr>
          <p:cNvPr id="5" name="Рисунок 4" descr="0002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4128" y="-1251520"/>
            <a:ext cx="3557291" cy="56886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 descr="0003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0152" y="4122730"/>
            <a:ext cx="2885306" cy="2735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0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 smtClean="0"/>
              <a:t>Иллюстрации П. Парамонова</a:t>
            </a:r>
            <a:endParaRPr lang="ru-RU" sz="105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583264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Именно потому до падения советской власти, этот, без сомнения, один из лучших романов Сабатини в нашей стране не издавался, меж тем, как выхолощенные его голливудская и французская экранизации на экранах страны демонстрировалась, и с немалым успехом.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Во втором томе, даже и после падения коммунистической идеологии изданном у нас только однажды, в наиболее полном собрании сочинений Сабатини, революции – уже на закатной поре, пожирающей собственных детей-героев, – уделено ещё больше внимания, и, если история самого Андре-Луи </a:t>
            </a:r>
            <a:r>
              <a:rPr lang="ru-RU" sz="1100" dirty="0" smtClean="0"/>
              <a:t>в </a:t>
            </a:r>
            <a:r>
              <a:rPr lang="ru-RU" sz="1400" b="1" dirty="0" smtClean="0">
                <a:solidFill>
                  <a:srgbClr val="11488B"/>
                </a:solidFill>
              </a:rPr>
              <a:t>«Возвращении Скарамуша» </a:t>
            </a:r>
            <a:r>
              <a:rPr lang="ru-RU" sz="1200" dirty="0" smtClean="0"/>
              <a:t>несколько уступает истории героя в первой части дилогии, кажется более схематичной и более предсказуемой, то вот история растления и полной моральной деградации революционеров-победителей дана на уровне высшего писательского пилотажа.</a:t>
            </a:r>
            <a:endParaRPr lang="ru-RU" sz="1100" dirty="0" smtClean="0"/>
          </a:p>
          <a:p>
            <a:pPr algn="just"/>
            <a:endParaRPr lang="ru-RU" sz="1100" dirty="0" smtClean="0"/>
          </a:p>
        </p:txBody>
      </p:sp>
      <p:pic>
        <p:nvPicPr>
          <p:cNvPr id="3" name="Рисунок 2" descr="скарамуш-ывозвращение.jpg"/>
          <p:cNvPicPr>
            <a:picLocks noChangeAspect="1"/>
          </p:cNvPicPr>
          <p:nvPr/>
        </p:nvPicPr>
        <p:blipFill>
          <a:blip r:embed="rId2" cstate="print"/>
          <a:srcRect t="10101" b="11150"/>
          <a:stretch>
            <a:fillRect/>
          </a:stretch>
        </p:blipFill>
        <p:spPr>
          <a:xfrm rot="240916">
            <a:off x="6410246" y="-22386"/>
            <a:ext cx="2312494" cy="322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67544" y="2564904"/>
            <a:ext cx="4464496" cy="283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3356992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Это довольно длинная для Сабатини, хотя и вовсе не затянутая история, параллельно рассказывающая о невзгодах, обрушившихся на никогда не теряющего головы Андре-Луи, и о постепенно развивающейся, а потом и закатывающейся  французской  революции.  </a:t>
            </a:r>
          </a:p>
          <a:p>
            <a:pPr algn="just"/>
            <a:r>
              <a:rPr lang="ru-RU" sz="1200" dirty="0" smtClean="0"/>
              <a:t>Интересны обе линии романов, но вторая – та, что о революции, важнее. Именно она составляет истинное содержание романов о Скарамуше, первый из которых рассказывает о том, почему происходят революции, а второй о том, во что они неизбежно превращаются.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bf087955e5ae5ff8e6fe4ef3591432e.jpg"/>
          <p:cNvPicPr>
            <a:picLocks noChangeAspect="1"/>
          </p:cNvPicPr>
          <p:nvPr/>
        </p:nvPicPr>
        <p:blipFill>
          <a:blip r:embed="rId2" cstate="print"/>
          <a:srcRect l="14360"/>
          <a:stretch>
            <a:fillRect/>
          </a:stretch>
        </p:blipFill>
        <p:spPr>
          <a:xfrm rot="350953">
            <a:off x="5940152" y="188640"/>
            <a:ext cx="2899978" cy="338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1520" y="764704"/>
            <a:ext cx="51845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Роман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Венецианская маска</a:t>
            </a:r>
            <a:r>
              <a:rPr lang="ru-RU" sz="1600" dirty="0" smtClean="0">
                <a:solidFill>
                  <a:srgbClr val="11488B"/>
                </a:solidFill>
              </a:rPr>
              <a:t>» </a:t>
            </a:r>
            <a:r>
              <a:rPr lang="ru-RU" sz="1400" dirty="0" smtClean="0"/>
              <a:t>повествует также о герое поневоле – англичанине благородных кровей, направлявшемся во второй половине десятых годов XIX века в Венецию, дабы, во-первых, жениться на давно любимой девушке-аристократке, а во-вторых, действовать там против Директории и Наполеона по заданию британской разведки, однако по пути через Францию попавшем в неприятную историю с полицейским дознанием и вынужденным совершить убийство парижского должностного лица с немалыми полномочиями.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Забрав документы убитого и добравшись до Венеции, герой является к французскому послу в качестве французского шпиона, а затем - к британскому, в качестве шпиона уже британского. Двойную политическую игру он будет вести с неизменным успехом до конца, а вот игру личную едва не проиграет.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Почему? Может быть, потому что тому, кому везёт в игре, не везёт в любви. Впрочем, и это не совсем так для настоящего героя. </a:t>
            </a:r>
          </a:p>
        </p:txBody>
      </p:sp>
      <p:pic>
        <p:nvPicPr>
          <p:cNvPr id="3" name="Рисунок 2" descr="венецианская.jpg"/>
          <p:cNvPicPr>
            <a:picLocks noChangeAspect="1"/>
          </p:cNvPicPr>
          <p:nvPr/>
        </p:nvPicPr>
        <p:blipFill>
          <a:blip r:embed="rId3" cstate="print"/>
          <a:srcRect b="6257"/>
          <a:stretch>
            <a:fillRect/>
          </a:stretch>
        </p:blipFill>
        <p:spPr>
          <a:xfrm>
            <a:off x="5868144" y="2708920"/>
            <a:ext cx="2664296" cy="375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30355138.jpg"/>
          <p:cNvPicPr>
            <a:picLocks noChangeAspect="1"/>
          </p:cNvPicPr>
          <p:nvPr/>
        </p:nvPicPr>
        <p:blipFill>
          <a:blip r:embed="rId2" cstate="print"/>
          <a:srcRect r="56658"/>
          <a:stretch>
            <a:fillRect/>
          </a:stretch>
        </p:blipFill>
        <p:spPr>
          <a:xfrm rot="251871">
            <a:off x="6228184" y="260648"/>
            <a:ext cx="2658306" cy="395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576064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Один из последних романов Сабатини,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Маркиз де Карабас</a:t>
            </a:r>
            <a:r>
              <a:rPr lang="ru-RU" sz="1600" dirty="0" smtClean="0">
                <a:solidFill>
                  <a:srgbClr val="11488B"/>
                </a:solidFill>
              </a:rPr>
              <a:t>», </a:t>
            </a:r>
            <a:r>
              <a:rPr lang="ru-RU" sz="1200" dirty="0" smtClean="0"/>
              <a:t>написан в 1940 году </a:t>
            </a:r>
            <a:r>
              <a:rPr lang="ru-RU" sz="1100" dirty="0" smtClean="0"/>
              <a:t>и </a:t>
            </a:r>
            <a:r>
              <a:rPr lang="ru-RU" sz="1200" dirty="0" smtClean="0"/>
              <a:t>посвящён знаменитому, неоднократно отражённому в литературе восстанию шуанов. Английский беллетрист рискнул обратиться к теме, уже раскрытой такими титанами, как Бальзак и Гюго. И не прогадал. Его «Маркиз де Карабас» оказался не просто захватывающим авантюрным романом из эпохи Великой французской революции, но и превосходным историческим пособием для тех, кто желал бы в подробностях узнать историю партизанской войны крестьян Бретани с республиканскими войсками, но ленится читать учебники, а до освоения несколько тяжеловесных по нынешним временам многостраничных фолиантов Бальзака и Гюго ещё не дорос.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Для изображения широкого исторического полотна автор очень удачно выбрал героя. Французскую историю читатель видит глазами человека со стороны, вынужденно принимающего в трагических, порою переходящих в фарс событиях непосредственное участие. </a:t>
            </a:r>
            <a:r>
              <a:rPr lang="ru-RU" sz="1200" dirty="0" err="1" smtClean="0"/>
              <a:t>Кантэн</a:t>
            </a:r>
            <a:r>
              <a:rPr lang="ru-RU" sz="1200" dirty="0" smtClean="0"/>
              <a:t> </a:t>
            </a:r>
            <a:r>
              <a:rPr lang="ru-RU" sz="1200" dirty="0" err="1" smtClean="0"/>
              <a:t>дю</a:t>
            </a:r>
            <a:r>
              <a:rPr lang="ru-RU" sz="1200" dirty="0" smtClean="0"/>
              <a:t> </a:t>
            </a:r>
            <a:r>
              <a:rPr lang="ru-RU" sz="1200" dirty="0" err="1" smtClean="0"/>
              <a:t>Морле</a:t>
            </a:r>
            <a:r>
              <a:rPr lang="ru-RU" sz="1200" dirty="0" smtClean="0"/>
              <a:t>, лондонский учитель фехтования, сын французских эмигрантов, вырос в Англии, не подозревая до начала </a:t>
            </a:r>
            <a:r>
              <a:rPr lang="ru-RU" sz="1200" dirty="0" err="1" smtClean="0"/>
              <a:t>шуанского</a:t>
            </a:r>
            <a:r>
              <a:rPr lang="ru-RU" sz="1200" dirty="0" smtClean="0"/>
              <a:t> мятежа, что может претендовать на колоссальные и богатейшие латифундии в северной Франции. Порядочный человек, вовсе не претендующий на лавры маркиза Карабаса – героя французской сказки про кота в сапогах, не верит в это и на протяжении всего романа, даже ринувшись по воле судьбы в самое пекло исторических событий. </a:t>
            </a:r>
          </a:p>
          <a:p>
            <a:pPr algn="just"/>
            <a:r>
              <a:rPr lang="ru-RU" sz="1200" dirty="0" smtClean="0"/>
              <a:t>Из-за чего же тогда он пускается в свой опасный </a:t>
            </a:r>
            <a:r>
              <a:rPr lang="ru-RU" sz="1200" dirty="0" err="1" smtClean="0"/>
              <a:t>квест</a:t>
            </a:r>
            <a:r>
              <a:rPr lang="ru-RU" sz="1200" dirty="0" smtClean="0"/>
              <a:t>, если не верит, ведь не из жадности же? О, нет - из-за любви и ненависти, которые в мире Рафаэля Сабатини являются основными причинами и главными движителями всех без исключения историй, равно как и самой Истории.  Именно она, История, у зрелого Сабатини из второстепенного для приключенческого романа пейзажа перерастает в главного героя, возвышается от фона до истинного содержания книги, до того, собственно, для чего и во имя чего она пишется.</a:t>
            </a:r>
          </a:p>
        </p:txBody>
      </p:sp>
      <p:pic>
        <p:nvPicPr>
          <p:cNvPr id="4" name="Рисунок 3" descr="markiz-de-karabas.jpg"/>
          <p:cNvPicPr>
            <a:picLocks noChangeAspect="1"/>
          </p:cNvPicPr>
          <p:nvPr/>
        </p:nvPicPr>
        <p:blipFill>
          <a:blip r:embed="rId3" cstate="print"/>
          <a:srcRect b="2481"/>
          <a:stretch>
            <a:fillRect/>
          </a:stretch>
        </p:blipFill>
        <p:spPr>
          <a:xfrm rot="295837">
            <a:off x="6300192" y="2564904"/>
            <a:ext cx="270569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62447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116632"/>
            <a:ext cx="2232248" cy="358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61206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Последний роман в творчестве Рафаэля Сабатини – </a:t>
            </a:r>
            <a:r>
              <a:rPr lang="ru-RU" sz="1100" dirty="0" smtClean="0"/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Игрок</a:t>
            </a:r>
            <a:r>
              <a:rPr lang="ru-RU" sz="1100" dirty="0" smtClean="0"/>
              <a:t>», </a:t>
            </a:r>
            <a:r>
              <a:rPr lang="ru-RU" sz="1200" dirty="0" smtClean="0"/>
              <a:t>из французской предреволюционной эпохи. Он менее прочих насыщен приключениями, но ничуть не менее интересен в плане фабулы, не говоря уж о содержании. Это не столько историко-авантюрный, сколько экономико-авантюрный роман. </a:t>
            </a:r>
            <a:endParaRPr lang="ru-RU" sz="1100" dirty="0" smtClean="0"/>
          </a:p>
          <a:p>
            <a:pPr algn="just"/>
            <a:r>
              <a:rPr lang="ru-RU" sz="1200" dirty="0" smtClean="0"/>
              <a:t>Герой книги, шотландец </a:t>
            </a:r>
            <a:r>
              <a:rPr lang="ru-RU" sz="1200" dirty="0" err="1" smtClean="0"/>
              <a:t>Лоу</a:t>
            </a:r>
            <a:r>
              <a:rPr lang="ru-RU" sz="1200" dirty="0" smtClean="0"/>
              <a:t>, существовал в действительности, был изгнан из отечества за дуэль со смертельным исходом.  Игрок по призванию, финансист по профессии, он поступил на службу к герцогу Филиппу Орлеанскому, регенту при малолетнем Людовике XV.     Филипп, уверовав в гений </a:t>
            </a:r>
            <a:r>
              <a:rPr lang="ru-RU" sz="1200" dirty="0" err="1" smtClean="0"/>
              <a:t>Лоу</a:t>
            </a:r>
            <a:r>
              <a:rPr lang="ru-RU" sz="1200" dirty="0" smtClean="0"/>
              <a:t>, отдает в его руки всю финансовую систему страны, и на первых порах британский авантюрист показывает недюжинные успехи. По примеру Англии и Шотландии, </a:t>
            </a:r>
            <a:r>
              <a:rPr lang="ru-RU" sz="1200" dirty="0" err="1" smtClean="0"/>
              <a:t>Лоу</a:t>
            </a:r>
            <a:r>
              <a:rPr lang="ru-RU" sz="1200" dirty="0" smtClean="0"/>
              <a:t> вводит в обращение во Франции бумажные деньги, основывает в 1716 году частный банк с правом выпуска банкнот, создает торговую компанию, получает монополию на торговлю табаком и оружием с Канадой – тогда американской провинцией Франции, Китаем, Индией. Через пару лет банк </a:t>
            </a:r>
            <a:r>
              <a:rPr lang="ru-RU" sz="1200" dirty="0" err="1" smtClean="0"/>
              <a:t>Лоу</a:t>
            </a:r>
            <a:r>
              <a:rPr lang="ru-RU" sz="1200" dirty="0" smtClean="0"/>
              <a:t> становится государственным банком Франции, сам </a:t>
            </a:r>
            <a:r>
              <a:rPr lang="ru-RU" sz="1200" dirty="0" err="1" smtClean="0"/>
              <a:t>Лоу</a:t>
            </a:r>
            <a:r>
              <a:rPr lang="ru-RU" sz="1200" dirty="0" smtClean="0"/>
              <a:t> получает высочайший пост генерального контролера страны. Естественно, у него появляется множество завистников и врагов, которые плетут против шотландского выскочки заговоры. </a:t>
            </a:r>
          </a:p>
          <a:p>
            <a:pPr algn="just"/>
            <a:r>
              <a:rPr lang="ru-RU" sz="1200" dirty="0" smtClean="0"/>
              <a:t>Отчасти вследствие их коварства, но в большей степени из-за единственной совершенной ошибки героя, запутавшегося в сетях семейной жизни и былой любви,  обрушивается его банк, а вместе с ним и карьера финансового гения, заигравшегося игрока. </a:t>
            </a:r>
            <a:r>
              <a:rPr lang="ru-RU" sz="1200" dirty="0" err="1" smtClean="0"/>
              <a:t>Лоу</a:t>
            </a:r>
            <a:r>
              <a:rPr lang="ru-RU" sz="1200" dirty="0" smtClean="0"/>
              <a:t> вынужден спасаться бегством, в очередной раз проиграв свою пирамиду, но неожиданно выиграв в игру под названием «любовь», причем совсем не там, где он мог бы ожидать. </a:t>
            </a:r>
          </a:p>
          <a:p>
            <a:pPr algn="just"/>
            <a:r>
              <a:rPr lang="ru-RU" sz="1200" dirty="0" smtClean="0"/>
              <a:t>Этот роман ещё раз наглядно показывает, почему именно происходят революции, то есть,  что им предшествует и что их вызывает.   Но самое главное вот что: «Игрок» - редкий, может быть, редчайший, даже исключительный пример удачного приключенческого романа об экономике. И он вполне достойно завершает творческую биографию знаменитого беллетриста.</a:t>
            </a:r>
          </a:p>
        </p:txBody>
      </p:sp>
      <p:pic>
        <p:nvPicPr>
          <p:cNvPr id="3" name="Рисунок 2" descr="игр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1564">
            <a:off x="6573150" y="3084243"/>
            <a:ext cx="2151633" cy="337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500018.jpg"/>
          <p:cNvPicPr>
            <a:picLocks noChangeAspect="1"/>
          </p:cNvPicPr>
          <p:nvPr/>
        </p:nvPicPr>
        <p:blipFill>
          <a:blip r:embed="rId2" cstate="print"/>
          <a:srcRect l="7028" r="80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51920" y="2960594"/>
            <a:ext cx="5040560" cy="11273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Приключения</a:t>
            </a:r>
          </a:p>
          <a:p>
            <a:pPr algn="ctr"/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море</a:t>
            </a:r>
            <a:endParaRPr lang="en-US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73503406.gif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8433" r="8433"/>
          <a:stretch>
            <a:fillRect/>
          </a:stretch>
        </p:blipFill>
        <p:spPr>
          <a:xfrm>
            <a:off x="1331640" y="1484784"/>
            <a:ext cx="4392613" cy="4248373"/>
          </a:xfrm>
          <a:effectLst>
            <a:outerShdw blurRad="342900" dist="50800" dir="7260000" sx="108000" sy="108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9649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53285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Великую популярность Рафаэлю Сабатини принесли прежде всего морские, главным образом, пиратские авантюры. Таков, например, роман </a:t>
            </a:r>
            <a:r>
              <a:rPr lang="ru-RU" sz="12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Чёрный Лебедь</a:t>
            </a:r>
            <a:r>
              <a:rPr lang="ru-RU" sz="1200" dirty="0" smtClean="0">
                <a:solidFill>
                  <a:srgbClr val="11488B"/>
                </a:solidFill>
              </a:rPr>
              <a:t>», </a:t>
            </a:r>
            <a:r>
              <a:rPr lang="ru-RU" sz="1100" dirty="0" smtClean="0"/>
              <a:t>или в другом переводе –</a:t>
            </a:r>
            <a:r>
              <a:rPr lang="ru-RU" sz="900" dirty="0" smtClean="0"/>
              <a:t> </a:t>
            </a:r>
            <a:r>
              <a:rPr lang="ru-RU" sz="12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err="1" smtClean="0">
                <a:solidFill>
                  <a:srgbClr val="11488B"/>
                </a:solidFill>
              </a:rPr>
              <a:t>Буканьер</a:t>
            </a:r>
            <a:r>
              <a:rPr lang="ru-RU" sz="1400" b="1" dirty="0" smtClean="0">
                <a:solidFill>
                  <a:srgbClr val="11488B"/>
                </a:solidFill>
              </a:rPr>
              <a:t> Его Величества</a:t>
            </a:r>
            <a:r>
              <a:rPr lang="ru-RU" sz="1200" dirty="0" smtClean="0">
                <a:solidFill>
                  <a:srgbClr val="11488B"/>
                </a:solidFill>
              </a:rPr>
              <a:t>». </a:t>
            </a:r>
            <a:endParaRPr lang="ru-RU" sz="900" dirty="0" smtClean="0">
              <a:solidFill>
                <a:srgbClr val="11488B"/>
              </a:solidFill>
            </a:endParaRPr>
          </a:p>
          <a:p>
            <a:pPr algn="just"/>
            <a:r>
              <a:rPr lang="ru-RU" sz="1100" dirty="0" smtClean="0"/>
              <a:t>Как обычно у Сабатини, главная пружина романа – трудная любовь некоего благородного искателя приключений, француза Де </a:t>
            </a:r>
            <a:r>
              <a:rPr lang="ru-RU" sz="1100" dirty="0" err="1" smtClean="0"/>
              <a:t>Берни</a:t>
            </a:r>
            <a:r>
              <a:rPr lang="ru-RU" sz="1100" dirty="0" smtClean="0"/>
              <a:t>, к юной англичанке </a:t>
            </a:r>
            <a:r>
              <a:rPr lang="ru-RU" sz="1100" dirty="0" err="1" smtClean="0"/>
              <a:t>Присцилле</a:t>
            </a:r>
            <a:r>
              <a:rPr lang="ru-RU" sz="1100" dirty="0" smtClean="0"/>
              <a:t> </a:t>
            </a:r>
            <a:r>
              <a:rPr lang="ru-RU" sz="1100" dirty="0" err="1" smtClean="0"/>
              <a:t>Харрадайн</a:t>
            </a:r>
            <a:r>
              <a:rPr lang="ru-RU" sz="1100" dirty="0" smtClean="0"/>
              <a:t>, дочери покойного генерал-губернатора Наветренных островов, что находятся в Карибском море.   Дело происходит во второй половине XVII века, в период расцвета морского пиратства в Новом Свете. </a:t>
            </a:r>
          </a:p>
          <a:p>
            <a:pPr algn="just"/>
            <a:r>
              <a:rPr lang="ru-RU" sz="1100" dirty="0" smtClean="0"/>
              <a:t>После смерти отца </a:t>
            </a:r>
            <a:r>
              <a:rPr lang="ru-RU" sz="1100" dirty="0" err="1" smtClean="0"/>
              <a:t>Присцилла</a:t>
            </a:r>
            <a:r>
              <a:rPr lang="ru-RU" sz="1100" dirty="0" smtClean="0"/>
              <a:t>, сопровождаемая его помощником, недалёким, но честолюбивым майором </a:t>
            </a:r>
            <a:r>
              <a:rPr lang="ru-RU" sz="1100" dirty="0" err="1" smtClean="0"/>
              <a:t>Сэндсом</a:t>
            </a:r>
            <a:r>
              <a:rPr lang="ru-RU" sz="1100" dirty="0" smtClean="0"/>
              <a:t>, возвращается на корабле в Англию. Немолодой и туповатый майор, пользуясь юностью и беззащитным положением своей спутницы, втайне претендует на её руку и приданое, о чём глубоко порядочная и неопытная девица и не подозревает. Капитан корабля, на котором  они путешествуют, берёт на борт французского аристократа, превосходно одетого, великолепно владеющего шпагой и гитарой, много чего рассказывающего спутникам во время совместных трапез, но ещё больше сохраняющего в тайне. Между молодым французом и </a:t>
            </a:r>
            <a:r>
              <a:rPr lang="ru-RU" sz="1100" dirty="0" err="1" smtClean="0"/>
              <a:t>Присциллой</a:t>
            </a:r>
            <a:r>
              <a:rPr lang="ru-RU" sz="1100" dirty="0" smtClean="0"/>
              <a:t> возникают нежные чувства, вызывающие у </a:t>
            </a:r>
            <a:r>
              <a:rPr lang="ru-RU" sz="1100" dirty="0" err="1" smtClean="0"/>
              <a:t>Сэндса</a:t>
            </a:r>
            <a:r>
              <a:rPr lang="ru-RU" sz="1100" dirty="0" smtClean="0"/>
              <a:t> жгучую ревность. Так рождается основной конфликт романа, приключения же начаться тоже не замедлят, ведь очень скоро «Черный Лебедь» – корабль, на котором плывут герои, – атакуют пираты под предводительством самого знаменитого и безжалостного капитана </a:t>
            </a:r>
            <a:r>
              <a:rPr lang="ru-RU" sz="1100" dirty="0" err="1" smtClean="0"/>
              <a:t>Лича</a:t>
            </a:r>
            <a:r>
              <a:rPr lang="ru-RU" sz="1100" dirty="0" smtClean="0"/>
              <a:t>.  Все дальнейшее – калейдоскоп опасностей, подстерегающих Де </a:t>
            </a:r>
            <a:r>
              <a:rPr lang="ru-RU" sz="1100" dirty="0" err="1" smtClean="0"/>
              <a:t>Берни</a:t>
            </a:r>
            <a:r>
              <a:rPr lang="ru-RU" sz="1100" dirty="0" smtClean="0"/>
              <a:t>, </a:t>
            </a:r>
            <a:r>
              <a:rPr lang="ru-RU" sz="1100" dirty="0" err="1" smtClean="0"/>
              <a:t>Присциллу</a:t>
            </a:r>
            <a:r>
              <a:rPr lang="ru-RU" sz="1100" dirty="0" smtClean="0"/>
              <a:t> и </a:t>
            </a:r>
            <a:r>
              <a:rPr lang="ru-RU" sz="1100" dirty="0" err="1" smtClean="0"/>
              <a:t>Сэндса</a:t>
            </a:r>
            <a:r>
              <a:rPr lang="ru-RU" sz="1100" dirty="0" smtClean="0"/>
              <a:t>, из которых несчастных англичан неизменно выручает замечательный француз. </a:t>
            </a:r>
          </a:p>
          <a:p>
            <a:pPr algn="just"/>
            <a:r>
              <a:rPr lang="ru-RU" sz="1100" dirty="0" smtClean="0"/>
              <a:t>Этот небольшой роман Сабатини, как и многие другие его  ранние книги, пожалуй, слегка театрален и схематичен, как бы сделан из расчёта на голливудские интересы, однако всё это в нём отнюдь не чересчур. И в том отличительная особенность беллетристики Сабатини – она как бы скользит по тонкому лезвию писательского мастерства над бездной безвкусицы, слегка покачиваясь, но неизменно удерживая равновесие.</a:t>
            </a:r>
          </a:p>
        </p:txBody>
      </p:sp>
      <p:pic>
        <p:nvPicPr>
          <p:cNvPr id="3" name="Рисунок 2" descr="0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1414" y="260648"/>
            <a:ext cx="3189617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artstuebli_2.jpg"/>
          <p:cNvPicPr>
            <a:picLocks noChangeAspect="1"/>
          </p:cNvPicPr>
          <p:nvPr/>
        </p:nvPicPr>
        <p:blipFill>
          <a:blip r:embed="rId3" cstate="print"/>
          <a:srcRect r="25259"/>
          <a:stretch>
            <a:fillRect/>
          </a:stretch>
        </p:blipFill>
        <p:spPr>
          <a:xfrm>
            <a:off x="5940152" y="4293096"/>
            <a:ext cx="2835399" cy="240721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рный2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1351"/>
          <a:stretch>
            <a:fillRect/>
          </a:stretch>
        </p:blipFill>
        <p:spPr>
          <a:xfrm>
            <a:off x="-17799" y="188640"/>
            <a:ext cx="3149639" cy="5256584"/>
          </a:xfrm>
          <a:prstGeom prst="rect">
            <a:avLst/>
          </a:prstGeom>
        </p:spPr>
      </p:pic>
      <p:pic>
        <p:nvPicPr>
          <p:cNvPr id="3" name="Рисунок 2" descr="черный3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349" r="6771"/>
          <a:stretch>
            <a:fillRect/>
          </a:stretch>
        </p:blipFill>
        <p:spPr>
          <a:xfrm>
            <a:off x="6047655" y="188640"/>
            <a:ext cx="3096345" cy="5270649"/>
          </a:xfrm>
          <a:prstGeom prst="rect">
            <a:avLst/>
          </a:prstGeom>
        </p:spPr>
      </p:pic>
      <p:pic>
        <p:nvPicPr>
          <p:cNvPr id="4" name="Рисунок 3" descr="черный4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112" r="2860"/>
          <a:stretch>
            <a:fillRect/>
          </a:stretch>
        </p:blipFill>
        <p:spPr>
          <a:xfrm>
            <a:off x="2915816" y="188640"/>
            <a:ext cx="3240360" cy="527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0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Иллюстрации П. Парамонова к роману «Чёрный лебедь»</a:t>
            </a:r>
            <a:endParaRPr lang="ru-RU" sz="11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nopoisk_ru-The-Black-Swan-185754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6060" b="8357"/>
          <a:stretch>
            <a:fillRect/>
          </a:stretch>
        </p:blipFill>
        <p:spPr>
          <a:xfrm>
            <a:off x="4966177" y="0"/>
            <a:ext cx="4177824" cy="270892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kinopoisk_ru-The-Black-Swan-1857537.jpg"/>
          <p:cNvPicPr>
            <a:picLocks noChangeAspect="1"/>
          </p:cNvPicPr>
          <p:nvPr/>
        </p:nvPicPr>
        <p:blipFill>
          <a:blip r:embed="rId3" cstate="print"/>
          <a:srcRect b="8001"/>
          <a:stretch>
            <a:fillRect/>
          </a:stretch>
        </p:blipFill>
        <p:spPr>
          <a:xfrm>
            <a:off x="4969596" y="2132856"/>
            <a:ext cx="4174404" cy="2880320"/>
          </a:xfrm>
          <a:prstGeom prst="round2DiagRect">
            <a:avLst/>
          </a:prstGeom>
        </p:spPr>
      </p:pic>
      <p:pic>
        <p:nvPicPr>
          <p:cNvPr id="2" name="Рисунок 1" descr="0202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234"/>
          <a:stretch>
            <a:fillRect/>
          </a:stretch>
        </p:blipFill>
        <p:spPr>
          <a:xfrm>
            <a:off x="0" y="0"/>
            <a:ext cx="4860032" cy="68580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378840952_chersw-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11649" b="10846"/>
          <a:stretch>
            <a:fillRect/>
          </a:stretch>
        </p:blipFill>
        <p:spPr>
          <a:xfrm>
            <a:off x="4979287" y="4437112"/>
            <a:ext cx="4164714" cy="2420888"/>
          </a:xfrm>
          <a:prstGeom prst="round2Diag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0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Кадры из фильма «Черный лебедь». 1942  г.</a:t>
            </a:r>
          </a:p>
          <a:p>
            <a:r>
              <a:rPr lang="ru-RU" sz="1100" i="1" dirty="0" smtClean="0"/>
              <a:t>Режиссёр Генри Кинг</a:t>
            </a:r>
            <a:endParaRPr lang="ru-RU" sz="11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60648"/>
            <a:ext cx="381642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Позднее, обосновавшись в Милане – </a:t>
            </a:r>
            <a:r>
              <a:rPr lang="ru-RU" sz="1400" dirty="0" err="1" smtClean="0"/>
              <a:t>мекке</a:t>
            </a:r>
            <a:r>
              <a:rPr lang="ru-RU" sz="1400" dirty="0" smtClean="0"/>
              <a:t> оперного искусства, родители отправили сына учиться в Швейцарию, где он с лёгкостью овладел французским и немецким языками.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Получив среднее образование, 17-летний юноша, свободно владевший пятью основными европейскими языками, был отправлен отцом в Англию, дабы освоить профессию коммерсанта.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В Ливерпуле Сабатини проработал несколько лет переводчиком в крупной торговой фирме, увлёкся историей, ставшей, наряду с литературой, делом его жизни. </a:t>
            </a:r>
          </a:p>
          <a:p>
            <a:pPr algn="just"/>
            <a:endParaRPr lang="ru-RU" sz="800" dirty="0" smtClean="0"/>
          </a:p>
        </p:txBody>
      </p:sp>
      <p:pic>
        <p:nvPicPr>
          <p:cNvPr id="3" name="Рисунок 2" descr="033.jpg"/>
          <p:cNvPicPr>
            <a:picLocks noChangeAspect="1"/>
          </p:cNvPicPr>
          <p:nvPr/>
        </p:nvPicPr>
        <p:blipFill>
          <a:blip r:embed="rId2" cstate="print"/>
          <a:srcRect t="15964"/>
          <a:stretch>
            <a:fillRect/>
          </a:stretch>
        </p:blipFill>
        <p:spPr>
          <a:xfrm>
            <a:off x="251520" y="260648"/>
            <a:ext cx="4686314" cy="303239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26064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Ливерпуль, 1892</a:t>
            </a:r>
            <a:endParaRPr lang="ru-RU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573016"/>
            <a:ext cx="87129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середине 1890-х годов Рафаэль Сабатини начал писать, а в 1899 году уже сумел заинтересовать своими рассказами ведущие английские журналы.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Свой первый роман «Поклонники </a:t>
            </a:r>
            <a:r>
              <a:rPr lang="ru-RU" sz="1400" dirty="0" err="1" smtClean="0"/>
              <a:t>Ивонны</a:t>
            </a:r>
            <a:r>
              <a:rPr lang="ru-RU" sz="1400" dirty="0" smtClean="0"/>
              <a:t>»  опубликовал в  1902 году,  27 лет от роду.    И – не стал популярным писателем. Это произошло лишь через несколько лет, так что вполне понятно, отчего сам Сабатини не любил вспоминать о своем первом большом сочинении. </a:t>
            </a:r>
          </a:p>
          <a:p>
            <a:pPr algn="just"/>
            <a:r>
              <a:rPr lang="ru-RU" sz="1400" dirty="0" smtClean="0"/>
              <a:t>Успех ему принес второй роман, «Рыцарь таверны», после выхода которого в свет Сабатини отказался от карьеры коммерсанта ради нелегкого писательского пути.</a:t>
            </a:r>
            <a:endParaRPr lang="ru-RU" sz="14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04664"/>
            <a:ext cx="583264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Один из лучших романов Сабатини </a:t>
            </a:r>
            <a:r>
              <a:rPr lang="ru-RU" sz="1100" dirty="0" smtClean="0">
                <a:sym typeface="Symbol"/>
              </a:rPr>
              <a:t></a:t>
            </a:r>
            <a:r>
              <a:rPr lang="ru-RU" sz="1100" dirty="0" smtClean="0"/>
              <a:t>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Морской ястреб</a:t>
            </a:r>
            <a:r>
              <a:rPr lang="ru-RU" sz="1600" dirty="0" smtClean="0">
                <a:solidFill>
                  <a:srgbClr val="11488B"/>
                </a:solidFill>
              </a:rPr>
              <a:t>» </a:t>
            </a:r>
            <a:r>
              <a:rPr lang="ru-RU" sz="1100" dirty="0" smtClean="0">
                <a:sym typeface="Symbol"/>
              </a:rPr>
              <a:t></a:t>
            </a:r>
            <a:r>
              <a:rPr lang="ru-RU" sz="1100" dirty="0" smtClean="0"/>
              <a:t> </a:t>
            </a:r>
            <a:r>
              <a:rPr lang="ru-RU" sz="1200" dirty="0" smtClean="0"/>
              <a:t>головокружительный каскад приключений, подкрепленный ярким и внятным по гуманистической цели содержанием.</a:t>
            </a:r>
            <a:endParaRPr lang="ru-RU" sz="1100" dirty="0" smtClean="0"/>
          </a:p>
          <a:p>
            <a:pPr algn="just"/>
            <a:r>
              <a:rPr lang="ru-RU" sz="1200" dirty="0" smtClean="0"/>
              <a:t>Герою книги – ирландскому дворянину и рыцарю без страха и упрека Оливеру </a:t>
            </a:r>
            <a:r>
              <a:rPr lang="ru-RU" sz="1200" dirty="0" err="1" smtClean="0"/>
              <a:t>Трессилиану</a:t>
            </a:r>
            <a:r>
              <a:rPr lang="ru-RU" sz="1200" dirty="0" smtClean="0"/>
              <a:t>, безумно влюблённому в свою соседку по имению, предстоит на протяжении трёхсот страниц книги во имя этой любви и собственной чести прожить несколько жизней, сменить несколько личин, не утеряв благородного лица, совершить множество подвигов, утратить все иллюзии юности, обнаружить врагов под масками не только друзей, но даже и самых близких ему людей, сохранить порядочность и человечность, несмотря на все испытания, которые обрушила на его голову злодейка-судьба.    И, разумеется, в конце концов возвратить и любимую, и родину, и дом, в котором он появился на свет. Словом, обрести счастье, или, может быть, только покой, ведь – вспомним Пушкина – «На свете счастья нет,  но есть покой и воля».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В жанровом отношении «Морской ястреб» </a:t>
            </a:r>
            <a:r>
              <a:rPr lang="ru-RU" sz="1200" dirty="0" smtClean="0">
                <a:sym typeface="Symbol"/>
              </a:rPr>
              <a:t></a:t>
            </a:r>
            <a:r>
              <a:rPr lang="ru-RU" sz="1200" dirty="0" smtClean="0"/>
              <a:t> именно роман, с единым сюжетом, в отличие от знаменитых историй про </a:t>
            </a:r>
            <a:r>
              <a:rPr lang="ru-RU" sz="1200" dirty="0" err="1" smtClean="0"/>
              <a:t>Блада</a:t>
            </a:r>
            <a:r>
              <a:rPr lang="ru-RU" sz="1200" dirty="0" smtClean="0"/>
              <a:t>. Впрочем, большая часть книг Сабатини сделана чаще всего на стыке романа и рассказа, потому что главы этих романов, даже когда они складываются в последовательный единый текст, в сущности, не столько продолжают друг друга, сколько друг на друга нанизываются. </a:t>
            </a:r>
          </a:p>
          <a:p>
            <a:pPr algn="just"/>
            <a:r>
              <a:rPr lang="ru-RU" sz="1200" dirty="0" smtClean="0"/>
              <a:t>За редчайшими исключениями Сабатини не очень интересовала психология героя, она полностью определялась их поступками, к поступкам же вынуждали его персонажей обстоятельства. Потому жанр новеллы – полностью законченной или в меру незавершенной, дабы быть продолженной в следующих новеллах-главах – и превалирует в его творчестве.</a:t>
            </a:r>
          </a:p>
        </p:txBody>
      </p:sp>
      <p:pic>
        <p:nvPicPr>
          <p:cNvPr id="4" name="Рисунок 3" descr="screenshot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6260" y="188640"/>
            <a:ext cx="227934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05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10000"/>
          </a:blip>
          <a:stretch>
            <a:fillRect/>
          </a:stretch>
        </p:blipFill>
        <p:spPr>
          <a:xfrm>
            <a:off x="6156176" y="3429000"/>
            <a:ext cx="2741607" cy="3303637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619268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Переводчик на русский язык романа </a:t>
            </a:r>
            <a:r>
              <a:rPr lang="ru-RU" sz="1400" b="1" dirty="0" smtClean="0">
                <a:solidFill>
                  <a:srgbClr val="11488B"/>
                </a:solidFill>
              </a:rPr>
              <a:t>«Псы Господни» </a:t>
            </a:r>
            <a:r>
              <a:rPr lang="ru-RU" sz="1000" dirty="0" smtClean="0"/>
              <a:t>В. </a:t>
            </a:r>
            <a:r>
              <a:rPr lang="ru-RU" sz="1000" dirty="0" err="1" smtClean="0"/>
              <a:t>Тирдатов</a:t>
            </a:r>
            <a:r>
              <a:rPr lang="ru-RU" sz="1000" dirty="0" smtClean="0"/>
              <a:t> не причисляет эту вещь Сабатини к числу его лучших книг. Приключений в ней маловато, да и те начинаются лишь в последней трети романа. Тем не менее «Псы Господни» интереса не лишены, прежде всего исторического, а также, пожалуй, и литературоведческого. Этот роман, во-первых, написан по мотивам знаменитой книги Р. Хаггарда «Прекрасная Маргарет», а во-вторых, в ряде небольших эпизодов как бы воскрешает полюбившихся читателю героев «Морского ястреба», рассказывая о событиях, предшествующих главным приключениям Оливера </a:t>
            </a:r>
            <a:r>
              <a:rPr lang="ru-RU" sz="1000" dirty="0" err="1" smtClean="0"/>
              <a:t>Трессилиана</a:t>
            </a:r>
            <a:r>
              <a:rPr lang="ru-RU" sz="1000" dirty="0" smtClean="0"/>
              <a:t>.    «Псы Господни», чье действие происходит лет на десять раньше, чем действие «Морского ястреба» и лет за сто до истории, рассказанной Хаггардом в «Прекрасной Маргарет», начинаются с гибели Непобедимой армады, мощнейшего испанского флота, отправившегося покорять непокорную Англию, восстанавливать там истинную веру, то есть католическую церковь, осуществлять возмездие за многочисленные, хоть и мелкие поражения испанского флота от английских каперов и пиратов. К несчастью для испанцев, армада сильно пострадала в боях с британским флотом, </a:t>
            </a:r>
            <a:r>
              <a:rPr lang="ru-RU" sz="1000" dirty="0" err="1" smtClean="0"/>
              <a:t>по-суворовски</a:t>
            </a:r>
            <a:r>
              <a:rPr lang="ru-RU" sz="1000" dirty="0" smtClean="0"/>
              <a:t>, воевавшим не числом, а умением. Сильно потрепанная, отплыла она зализывать раны на родину, но, угодив в жестокий шторм, погибла почти полностью. Это событие положило конец безраздельному доминированию Испании на море, в том числе в Новом Свете, хотя там английское превосходство сказалось и не вдруг, о чём мы можем узнать хотя бы из книг о капитане </a:t>
            </a:r>
            <a:r>
              <a:rPr lang="ru-RU" sz="1000" dirty="0" err="1" smtClean="0"/>
              <a:t>Бладе</a:t>
            </a:r>
            <a:r>
              <a:rPr lang="ru-RU" sz="1000" dirty="0" smtClean="0"/>
              <a:t>.</a:t>
            </a:r>
          </a:p>
          <a:p>
            <a:pPr algn="just"/>
            <a:r>
              <a:rPr lang="ru-RU" sz="1000" dirty="0" smtClean="0"/>
              <a:t>Вот в это-то время и начинается история любви юного и не слишком отёсанного молодого деревенского помещика </a:t>
            </a:r>
            <a:r>
              <a:rPr lang="ru-RU" sz="1000" dirty="0" err="1" smtClean="0"/>
              <a:t>Джерваса</a:t>
            </a:r>
            <a:r>
              <a:rPr lang="ru-RU" sz="1000" dirty="0" smtClean="0"/>
              <a:t> к соседской девушке Маргарет, дочери чудаковатого аристократа, значительно более умной и образованной, чем ее ухажёр. Но мы помним старую пословицу и, стало быть, знаем, что ум – хорошо, а счастье лучше.</a:t>
            </a:r>
          </a:p>
          <a:p>
            <a:pPr algn="just"/>
            <a:r>
              <a:rPr lang="ru-RU" sz="1000" dirty="0" smtClean="0"/>
              <a:t>Счастливый случай помогает спастись от смерти в волнах одному из капитанов Непобедимой армады, утонченному аристократу и воину, племяннику великого инквизитора графу Маркосу. Он приходит в себя на берегу Ирландии, совсем недалеко от графского дома. Маргарет находит его и предоставляет ему кров. </a:t>
            </a:r>
          </a:p>
          <a:p>
            <a:pPr algn="just"/>
            <a:r>
              <a:rPr lang="ru-RU" sz="1000" dirty="0" smtClean="0"/>
              <a:t>В ожидании выкупа Маркос развлекает Маргарет мелодичным пением и галантными разговорами, меж делом влюбляясь в нее. </a:t>
            </a:r>
            <a:r>
              <a:rPr lang="ru-RU" sz="1000" dirty="0" err="1" smtClean="0"/>
              <a:t>Джервас</a:t>
            </a:r>
            <a:r>
              <a:rPr lang="ru-RU" sz="1000" dirty="0" smtClean="0"/>
              <a:t> отчаянно ревнует, но противопоставить Маркосу юноше нечего – и шпагой он владеет хуже, и песен петь не умеет, и интеллектуальные беседы ему не даются. Впрочем, у бесхитростного, влюбленного и порядочного </a:t>
            </a:r>
            <a:r>
              <a:rPr lang="ru-RU" sz="1000" dirty="0" err="1" smtClean="0"/>
              <a:t>Джерваса</a:t>
            </a:r>
            <a:r>
              <a:rPr lang="ru-RU" sz="1000" dirty="0" smtClean="0"/>
              <a:t> есть и преимущества перед испанцем. Он честен и неискушен. И когда испанец обманом и силой захватывает в плен девушку, чтобы, увезя её в Испанию, сделать своей женой, </a:t>
            </a:r>
            <a:r>
              <a:rPr lang="ru-RU" sz="1000" dirty="0" err="1" smtClean="0"/>
              <a:t>Джервас</a:t>
            </a:r>
            <a:r>
              <a:rPr lang="ru-RU" sz="1000" dirty="0" smtClean="0"/>
              <a:t>, рискуя жизнью, бросается в погоню. Ему помогает лишь сосед – тот самый воин и моряк Оливер </a:t>
            </a:r>
            <a:r>
              <a:rPr lang="ru-RU" sz="1000" dirty="0" err="1" smtClean="0"/>
              <a:t>Трессилиан</a:t>
            </a:r>
            <a:r>
              <a:rPr lang="ru-RU" sz="1000" dirty="0" smtClean="0"/>
              <a:t>.    А гордую, оскорбленную грубостью испанца и потому несговорчивую Маргарет ждет аутодафе. Таково положение, к которому автор подвёл героев к последней трети романа, когда начинаются настоящие приключения. И вот эта последняя треть романа написана так сильно, что вся вещь в целом запоминается навсегда, в отличие от многих других приключенческих книг.</a:t>
            </a:r>
          </a:p>
        </p:txBody>
      </p:sp>
      <p:pic>
        <p:nvPicPr>
          <p:cNvPr id="4" name="Рисунок 3" descr="85570971.jpeg"/>
          <p:cNvPicPr>
            <a:picLocks noChangeAspect="1"/>
          </p:cNvPicPr>
          <p:nvPr/>
        </p:nvPicPr>
        <p:blipFill>
          <a:blip r:embed="rId2" cstate="print"/>
          <a:srcRect b="4641"/>
          <a:stretch>
            <a:fillRect/>
          </a:stretch>
        </p:blipFill>
        <p:spPr>
          <a:xfrm>
            <a:off x="6444208" y="2924944"/>
            <a:ext cx="2512930" cy="239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The_Hounds_of_God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804248" y="188640"/>
            <a:ext cx="2211567" cy="332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52565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Ещё один морской роман,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Меч ислама</a:t>
            </a:r>
            <a:r>
              <a:rPr lang="ru-RU" sz="1600" dirty="0" smtClean="0">
                <a:solidFill>
                  <a:srgbClr val="11488B"/>
                </a:solidFill>
              </a:rPr>
              <a:t>», </a:t>
            </a:r>
            <a:r>
              <a:rPr lang="ru-RU" sz="1200" dirty="0" smtClean="0"/>
              <a:t>написан в 1939 году. Это роман во всех отношениях зрелый, хорошо скомпонованный, подробно и интересно рассказывающий о том, что являли собой в шестнадцатом столетии итальянские княжества, раздираемые на части сильными европейскими государствами. Генуя была одним из таких желанных призов для Франции, Испании, императора, папы, а кроме того, и для мусульманских пиратов, чье владычество в Средиземноморье в то время было только что не абсолютным. Ко всему в битву за княжество вмешалась еще и чума. </a:t>
            </a:r>
          </a:p>
          <a:p>
            <a:pPr algn="just"/>
            <a:r>
              <a:rPr lang="ru-RU" sz="1200" dirty="0" smtClean="0"/>
              <a:t>Роман описывает политические и любовные злоключения на суше и на море вымышленного героя </a:t>
            </a:r>
            <a:r>
              <a:rPr lang="ru-RU" sz="1200" dirty="0" smtClean="0">
                <a:sym typeface="Symbol"/>
              </a:rPr>
              <a:t></a:t>
            </a:r>
            <a:r>
              <a:rPr lang="ru-RU" sz="1200" dirty="0" smtClean="0"/>
              <a:t> аристократа, поэта, воина и моряка, пылкого влюблённого, мужественно противостоящего сотням врагов, пиратам, амбициям собственной матери и родни, гордости возлюбленной, предательствам, смертельной болезни и множеству других испытаний и мучений, насылаемых Фортуной на своего пасынка, словом, непрекращающуюся схватку человека с безжалостной судьбой, жестоко играющей с героем в кошки-мышки. </a:t>
            </a:r>
          </a:p>
          <a:p>
            <a:pPr algn="just"/>
            <a:r>
              <a:rPr lang="ru-RU" sz="1200" dirty="0" smtClean="0"/>
              <a:t>Истинный рыцарь, </a:t>
            </a:r>
            <a:r>
              <a:rPr lang="ru-RU" sz="1200" dirty="0" err="1" smtClean="0"/>
              <a:t>Просперо</a:t>
            </a:r>
            <a:r>
              <a:rPr lang="ru-RU" sz="1200" dirty="0" smtClean="0"/>
              <a:t> </a:t>
            </a:r>
            <a:r>
              <a:rPr lang="ru-RU" sz="1200" dirty="0" err="1" smtClean="0"/>
              <a:t>Адорно</a:t>
            </a:r>
            <a:r>
              <a:rPr lang="ru-RU" sz="1200" dirty="0" smtClean="0"/>
              <a:t> выстоит, вырвется из исторической паутины, отвоюет свое право на счастье, только вот возможно ли оно после тысячи предательств и смертей, через лабиринт которых воину и поэту пришлось пройти?..</a:t>
            </a:r>
          </a:p>
          <a:p>
            <a:pPr algn="just"/>
            <a:r>
              <a:rPr lang="ru-RU" sz="1200" dirty="0" smtClean="0"/>
              <a:t>Вот чем особенно интересен «Меч ислама» </a:t>
            </a:r>
            <a:r>
              <a:rPr lang="ru-RU" sz="1200" dirty="0" smtClean="0">
                <a:sym typeface="Symbol"/>
              </a:rPr>
              <a:t></a:t>
            </a:r>
            <a:r>
              <a:rPr lang="ru-RU" sz="1200" dirty="0" smtClean="0"/>
              <a:t> он оставляет неразрешённым именно этот вопрос, главный вопрос подтекста, то есть того, для чего и пишутся хорошие книги хорошими писателями на склоне лет, когда хочется уже не столько развлекать, сколько размышлять.</a:t>
            </a:r>
          </a:p>
        </p:txBody>
      </p:sp>
      <p:pic>
        <p:nvPicPr>
          <p:cNvPr id="3" name="Рисунок 2" descr="45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0751">
            <a:off x="6308299" y="69256"/>
            <a:ext cx="2573052" cy="384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a5_u2942188_0_RafaelSabatini_SwordOfIsl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3741">
            <a:off x="5509224" y="3041281"/>
            <a:ext cx="2422597" cy="368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0688"/>
            <a:ext cx="554461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Помимо выдуманных героев, Сабатини немало написал и о реальных исторических лицах.   Таковы его документально-исторические труды о </a:t>
            </a:r>
            <a:r>
              <a:rPr lang="ru-RU" sz="1100" dirty="0" err="1" smtClean="0"/>
              <a:t>Борджиа</a:t>
            </a:r>
            <a:r>
              <a:rPr lang="ru-RU" sz="1100" dirty="0" smtClean="0"/>
              <a:t> и Торквемаде. </a:t>
            </a:r>
          </a:p>
          <a:p>
            <a:pPr algn="just"/>
            <a:r>
              <a:rPr lang="ru-RU" sz="1100" dirty="0" smtClean="0"/>
              <a:t>А каков его роман о Колумбе: биографический он, собственно исторический, как «Мерседес из Кастилии» </a:t>
            </a:r>
            <a:r>
              <a:rPr lang="ru-RU" sz="1100" dirty="0" err="1" smtClean="0"/>
              <a:t>Фенимора</a:t>
            </a:r>
            <a:r>
              <a:rPr lang="ru-RU" sz="1100" dirty="0" smtClean="0"/>
              <a:t> Купера, задолго до Сабатини рассказавшего о жизни и подвиге генуэзского еврея, во славу испанской короны совершившего величайшее географическое открытие за всю историю человечества, или же чисто авантюрный?  Рискнем определить роман </a:t>
            </a:r>
            <a:r>
              <a:rPr lang="ru-RU" sz="1600" dirty="0" smtClean="0">
                <a:solidFill>
                  <a:srgbClr val="11488B"/>
                </a:solidFill>
              </a:rPr>
              <a:t>«</a:t>
            </a:r>
            <a:r>
              <a:rPr lang="ru-RU" sz="1600" b="1" dirty="0" smtClean="0">
                <a:solidFill>
                  <a:srgbClr val="11488B"/>
                </a:solidFill>
              </a:rPr>
              <a:t>Колумб</a:t>
            </a:r>
            <a:r>
              <a:rPr lang="ru-RU" sz="1600" dirty="0" smtClean="0">
                <a:solidFill>
                  <a:srgbClr val="11488B"/>
                </a:solidFill>
              </a:rPr>
              <a:t>» </a:t>
            </a:r>
            <a:r>
              <a:rPr lang="ru-RU" sz="1100" dirty="0" smtClean="0"/>
              <a:t>как книгу сугубо авантюрную, но без излишних выдумок в исторической части.</a:t>
            </a:r>
          </a:p>
          <a:p>
            <a:pPr algn="just"/>
            <a:r>
              <a:rPr lang="ru-RU" sz="1100" dirty="0" smtClean="0"/>
              <a:t>Его герой, уцепившись за испанских владык Фердинанда и Изабеллу, как за последнюю возможность добиться цели, которой он безраздельно посвятил свою жизнь, практически ничего вокруг себя не видит, становясь жертвой политических махинаторов, коих в Европе всегда хватало с избытком. </a:t>
            </a:r>
          </a:p>
          <a:p>
            <a:pPr algn="just"/>
            <a:r>
              <a:rPr lang="ru-RU" sz="1100" dirty="0" smtClean="0"/>
              <a:t>Спираль приключений развёртывается вокруг таинственной карты, подтверждающей теоретические расчёты Колумба, и, конечно, очаровательной актрисы, в которую он влюблен. Карту у Колумба крадут венецианские тайные агенты, а возлюбленная скрывается в монастыре. Великий путешественник мечется в поисках утраченного, как бы между делом открывая Америку.</a:t>
            </a:r>
          </a:p>
          <a:p>
            <a:pPr algn="just"/>
            <a:r>
              <a:rPr lang="ru-RU" sz="1100" dirty="0" smtClean="0"/>
              <a:t>Насколько эта любовно-авантюрно-детективная история соответствует реальной биографии Колумба, можно лишь гадать. Или погрузиться в изучение документов.</a:t>
            </a:r>
          </a:p>
          <a:p>
            <a:pPr algn="just"/>
            <a:r>
              <a:rPr lang="ru-RU" sz="1100" dirty="0" smtClean="0"/>
              <a:t>Таким образом, окончательное впечатление от книги остается неопределенным. Как приключенческий роман это, может быть, и недурно, а вот как биография – и неполно, и неотчётливо, ведь Колумб, в конце концов, значительнее какого-нибудь пирата, будь то выдуманные </a:t>
            </a:r>
            <a:r>
              <a:rPr lang="ru-RU" sz="1100" dirty="0" err="1" smtClean="0"/>
              <a:t>Блад</a:t>
            </a:r>
            <a:r>
              <a:rPr lang="ru-RU" sz="1100" dirty="0" smtClean="0"/>
              <a:t> и </a:t>
            </a:r>
            <a:r>
              <a:rPr lang="ru-RU" sz="1100" dirty="0" err="1" smtClean="0"/>
              <a:t>Трессилиан</a:t>
            </a:r>
            <a:r>
              <a:rPr lang="ru-RU" sz="1100" dirty="0" smtClean="0"/>
              <a:t>, или же вполне реальные морские разбойники, как, например, тот же губернатор Ямайки Морган, с которого отчасти и срисовывал Сабатини своего </a:t>
            </a:r>
            <a:r>
              <a:rPr lang="ru-RU" sz="1100" dirty="0" err="1" smtClean="0"/>
              <a:t>Блада</a:t>
            </a:r>
            <a:r>
              <a:rPr lang="ru-RU" sz="1100" dirty="0" smtClean="0"/>
              <a:t>.</a:t>
            </a:r>
          </a:p>
        </p:txBody>
      </p:sp>
      <p:pic>
        <p:nvPicPr>
          <p:cNvPr id="4" name="Рисунок 3" descr="82447786.jpg"/>
          <p:cNvPicPr>
            <a:picLocks noChangeAspect="1"/>
          </p:cNvPicPr>
          <p:nvPr/>
        </p:nvPicPr>
        <p:blipFill>
          <a:blip r:embed="rId2" cstate="print"/>
          <a:srcRect b="7323"/>
          <a:stretch>
            <a:fillRect/>
          </a:stretch>
        </p:blipFill>
        <p:spPr>
          <a:xfrm rot="245576">
            <a:off x="6283075" y="84391"/>
            <a:ext cx="2495001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4085256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573016"/>
            <a:ext cx="302433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576064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Рассказом о трилогии про капитана </a:t>
            </a:r>
            <a:r>
              <a:rPr lang="ru-RU" sz="1200" dirty="0" err="1" smtClean="0"/>
              <a:t>Блада</a:t>
            </a:r>
            <a:r>
              <a:rPr lang="ru-RU" sz="1200" dirty="0" smtClean="0"/>
              <a:t> мы и завершим наше путешествие по миру Рафаэля Сабатини.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b="1" dirty="0" smtClean="0">
                <a:solidFill>
                  <a:srgbClr val="11488B"/>
                </a:solidFill>
              </a:rPr>
              <a:t>«Одиссея капитана </a:t>
            </a:r>
            <a:r>
              <a:rPr lang="ru-RU" b="1" dirty="0" err="1" smtClean="0">
                <a:solidFill>
                  <a:srgbClr val="11488B"/>
                </a:solidFill>
              </a:rPr>
              <a:t>Блада</a:t>
            </a:r>
            <a:r>
              <a:rPr lang="ru-RU" b="1" dirty="0" smtClean="0">
                <a:solidFill>
                  <a:srgbClr val="11488B"/>
                </a:solidFill>
              </a:rPr>
              <a:t>» </a:t>
            </a:r>
            <a:r>
              <a:rPr lang="ru-RU" sz="1050" dirty="0" smtClean="0">
                <a:sym typeface="Symbol"/>
              </a:rPr>
              <a:t></a:t>
            </a:r>
            <a:r>
              <a:rPr lang="ru-RU" sz="1050" dirty="0" smtClean="0"/>
              <a:t> </a:t>
            </a:r>
            <a:r>
              <a:rPr lang="ru-RU" sz="1200" dirty="0" smtClean="0"/>
              <a:t>несомненно, лучший роман писателя. Недаром автор ещё дважды возвращался к самому яркому своему герою. Но из трёх книг о </a:t>
            </a:r>
            <a:r>
              <a:rPr lang="ru-RU" sz="1200" dirty="0" err="1" smtClean="0"/>
              <a:t>Бладе</a:t>
            </a:r>
            <a:r>
              <a:rPr lang="ru-RU" sz="1200" dirty="0" smtClean="0"/>
              <a:t> собственно романом является только первая, «Одиссея…».   Остальные – сборники рассказов, по времени встраивающиеся в середину первой книги.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Роман начинается с обречённого восстания против короля Якова английского аристократа, незаконного сына короля Карла II, первого и последнего герцога </a:t>
            </a:r>
            <a:r>
              <a:rPr lang="ru-RU" sz="1200" dirty="0" err="1" smtClean="0"/>
              <a:t>Монмута</a:t>
            </a:r>
            <a:r>
              <a:rPr lang="ru-RU" sz="1200" dirty="0" smtClean="0"/>
              <a:t>. Восстание было разгромлено, многие его участники казнены, некоторым смертная казнь была заменена продажей в рабство и отправкой в Новый Свет для работы на плантациях. Такая судьба ждала и доктора Питера </a:t>
            </a:r>
            <a:r>
              <a:rPr lang="ru-RU" sz="1200" dirty="0" err="1" smtClean="0"/>
              <a:t>Блада</a:t>
            </a:r>
            <a:r>
              <a:rPr lang="ru-RU" sz="1200" dirty="0" smtClean="0"/>
              <a:t>, в прошлом солдата и моряка, прошедшего суровую школу во французской армии и недавно возвратившегося на родину, дабы вернуться к полученной ещё в юности профессии хирурга.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Главный герой главной книги Сабатини – врач, как Гулливер Джонатана Свифта, и моряк, как Робинзон Крузо</a:t>
            </a:r>
            <a:r>
              <a:rPr lang="ru-RU" sz="1200" dirty="0" smtClean="0">
                <a:sym typeface="Symbol"/>
              </a:rPr>
              <a:t>  </a:t>
            </a:r>
            <a:r>
              <a:rPr lang="ru-RU" sz="1200" dirty="0" smtClean="0"/>
              <a:t>главный герой главной книги его любимого автора.  </a:t>
            </a:r>
            <a:r>
              <a:rPr lang="ru-RU" sz="1200" dirty="0" err="1" smtClean="0"/>
              <a:t>Блад</a:t>
            </a:r>
            <a:r>
              <a:rPr lang="ru-RU" sz="1200" dirty="0" smtClean="0"/>
              <a:t> и похож больше всего именно на Робинзона, а также на полковника Джека и на капитана </a:t>
            </a:r>
            <a:r>
              <a:rPr lang="ru-RU" sz="1200" dirty="0" err="1" smtClean="0"/>
              <a:t>Синглтона</a:t>
            </a:r>
            <a:r>
              <a:rPr lang="ru-RU" sz="1200" dirty="0" smtClean="0"/>
              <a:t> – героев нестареющих книг Дефо.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С другой стороны, капитан </a:t>
            </a:r>
            <a:r>
              <a:rPr lang="ru-RU" sz="1200" dirty="0" err="1" smtClean="0"/>
              <a:t>Блад</a:t>
            </a:r>
            <a:r>
              <a:rPr lang="ru-RU" sz="1200" dirty="0" smtClean="0"/>
              <a:t> – литературный герой, рождённый развитой и уже начинающей дряхлеть романтической беллетристикой первой трети ХХ века. Иными чертами он больше похож на порывистых и мало раздумывающих голливудских рыцарей плаща и кинжала, нежели на неторопливых и рассудочных англичан XVIII столетия. Но ведь после ёмкого и малостраничного Стивенсона уж точно нельзя было писать так, как писали за сто лет до него – «отменно длинно, длинно, длинно».</a:t>
            </a:r>
          </a:p>
        </p:txBody>
      </p:sp>
      <p:pic>
        <p:nvPicPr>
          <p:cNvPr id="4" name="Рисунок 3" descr="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16632"/>
            <a:ext cx="263374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Rafael_Sabatini_-_Odisseya_Kapitana_Blada._Audiokniga__1311671666-264760.jpeg"/>
          <p:cNvPicPr>
            <a:picLocks noChangeAspect="1"/>
          </p:cNvPicPr>
          <p:nvPr/>
        </p:nvPicPr>
        <p:blipFill>
          <a:blip r:embed="rId3" cstate="print"/>
          <a:srcRect b="4886"/>
          <a:stretch>
            <a:fillRect/>
          </a:stretch>
        </p:blipFill>
        <p:spPr>
          <a:xfrm rot="618155">
            <a:off x="6391296" y="3203293"/>
            <a:ext cx="263852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43204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Потому Сабатини берёт с места в карьер:   уже на десятой странице «Одиссеи…» его герой, выполняя свой врачебный долг у постели раненого участника восстания, попадает в плен к тем, кто безжалостно уничтожает сторонников </a:t>
            </a:r>
            <a:r>
              <a:rPr lang="ru-RU" sz="1200" dirty="0" err="1" smtClean="0"/>
              <a:t>Монмута</a:t>
            </a:r>
            <a:r>
              <a:rPr lang="ru-RU" sz="1200" dirty="0" smtClean="0"/>
              <a:t>,     на 20-й – осужден на смертную казнь,    а ещё через десяток страниц оказывается в Америке, в рабстве, но, благодаря своей профессии, не на плантациях, а опять же в бараке, где оказывает помощь больным.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Затем все следует в полном согласии с привычной для Сабатини схемой: встреча с прекрасной девушкой, стоящей много выше героя на социальной лестнице, бегство, на долгие годы разлучающее героев, овладение испанским </a:t>
            </a:r>
            <a:r>
              <a:rPr lang="ru-RU" sz="1200" dirty="0" err="1" smtClean="0"/>
              <a:t>галионом</a:t>
            </a:r>
            <a:r>
              <a:rPr lang="ru-RU" sz="1200" dirty="0" smtClean="0"/>
              <a:t>, дружба с губернатором наполовину принадлежащего французскому королевству, наполовину </a:t>
            </a:r>
            <a:r>
              <a:rPr lang="ru-RU" sz="1200" dirty="0" smtClean="0">
                <a:sym typeface="Symbol"/>
              </a:rPr>
              <a:t></a:t>
            </a:r>
            <a:r>
              <a:rPr lang="ru-RU" sz="1200" dirty="0" smtClean="0"/>
              <a:t> пиратам острова </a:t>
            </a:r>
            <a:r>
              <a:rPr lang="ru-RU" sz="1200" dirty="0" err="1" smtClean="0"/>
              <a:t>Тортуги</a:t>
            </a:r>
            <a:r>
              <a:rPr lang="ru-RU" sz="1200" dirty="0" smtClean="0"/>
              <a:t>, вражда как с испанскими пиратами, так и с английскими флибустьерами, наивно намеревающимися обокрасть и унизить жалкого </a:t>
            </a:r>
            <a:r>
              <a:rPr lang="ru-RU" sz="1200" dirty="0" err="1" smtClean="0"/>
              <a:t>докторишку</a:t>
            </a:r>
            <a:r>
              <a:rPr lang="ru-RU" sz="1200" dirty="0" smtClean="0"/>
              <a:t>, заговоры, опасности и неизменные победы, ведь капитан </a:t>
            </a:r>
            <a:r>
              <a:rPr lang="ru-RU" sz="1200" dirty="0" err="1" smtClean="0"/>
              <a:t>Блад</a:t>
            </a:r>
            <a:r>
              <a:rPr lang="ru-RU" sz="1200" dirty="0" smtClean="0"/>
              <a:t> не только силен и умел, но прежде всего умён и человечен, а значит, помимо всего прочего, дорог своим друзьям, вместе с ним и под его началом составляющим самую мобильную и самую бескорыстную группу среди «берегового братства».</a:t>
            </a:r>
          </a:p>
          <a:p>
            <a:pPr algn="just"/>
            <a:endParaRPr lang="ru-RU" sz="1200" dirty="0"/>
          </a:p>
        </p:txBody>
      </p:sp>
      <p:pic>
        <p:nvPicPr>
          <p:cNvPr id="5" name="Рисунок 4" descr="0_a744e_28dfd07b_XXL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88024" y="188640"/>
            <a:ext cx="4150356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Лучший роман Сабатини завершается и не может не завершиться хэппи-эндом.  Автор, подобно своему предшественнику и учителю Даниелю Дефо, ссылается на выдуманные документы, чаще всего автобиографического или мемуарного характера, из которых якобы он и извлекает материалы для своих сочинений и выступает в них не столько как сочинитель, сколько как редактор-составитель. Конечно, это не более чем литературный прием, но в историях о </a:t>
            </a:r>
            <a:r>
              <a:rPr lang="ru-RU" sz="1200" dirty="0" err="1" smtClean="0"/>
              <a:t>Бладе</a:t>
            </a:r>
            <a:r>
              <a:rPr lang="ru-RU" sz="1200" dirty="0" smtClean="0"/>
              <a:t> он используется весьма кстати, ведь из многотомных, литературно не слишком интересных, но обильных фактическим материалом судовых дневников, якобы ведомых бессменным шкипером </a:t>
            </a:r>
            <a:r>
              <a:rPr lang="ru-RU" sz="1200" dirty="0" err="1" smtClean="0"/>
              <a:t>Блада</a:t>
            </a:r>
            <a:r>
              <a:rPr lang="ru-RU" sz="1200" dirty="0" smtClean="0"/>
              <a:t> и его другом ещё по времени </a:t>
            </a:r>
            <a:r>
              <a:rPr lang="ru-RU" sz="1200" dirty="0" err="1" smtClean="0"/>
              <a:t>монмутского</a:t>
            </a:r>
            <a:r>
              <a:rPr lang="ru-RU" sz="1200" dirty="0" smtClean="0"/>
              <a:t> восстания, можно извлечь великое множество как бы правдивых историй и сделать из них, литературно обработав, множество же рассказов, причем даже не стараясь сюжетно привязать их друг к другу.     Таковы «новеллы по мотивам судового дневника </a:t>
            </a:r>
            <a:r>
              <a:rPr lang="ru-RU" sz="1200" dirty="0" err="1" smtClean="0"/>
              <a:t>Джереми</a:t>
            </a:r>
            <a:r>
              <a:rPr lang="ru-RU" sz="1200" dirty="0" smtClean="0"/>
              <a:t> </a:t>
            </a:r>
            <a:r>
              <a:rPr lang="ru-RU" sz="1200" dirty="0" err="1" smtClean="0"/>
              <a:t>Питта</a:t>
            </a:r>
            <a:r>
              <a:rPr lang="ru-RU" sz="1200" dirty="0" smtClean="0"/>
              <a:t>», продолжающие «Одиссею…»: </a:t>
            </a:r>
            <a:r>
              <a:rPr lang="ru-RU" sz="1400" dirty="0" smtClean="0">
                <a:solidFill>
                  <a:srgbClr val="11488B"/>
                </a:solidFill>
              </a:rPr>
              <a:t>«</a:t>
            </a:r>
            <a:r>
              <a:rPr lang="ru-RU" sz="1400" b="1" dirty="0" smtClean="0">
                <a:solidFill>
                  <a:srgbClr val="11488B"/>
                </a:solidFill>
              </a:rPr>
              <a:t>Хроника капитана </a:t>
            </a:r>
            <a:r>
              <a:rPr lang="ru-RU" sz="1400" b="1" dirty="0" err="1" smtClean="0">
                <a:solidFill>
                  <a:srgbClr val="11488B"/>
                </a:solidFill>
              </a:rPr>
              <a:t>Блада</a:t>
            </a:r>
            <a:r>
              <a:rPr lang="ru-RU" sz="1400" dirty="0" smtClean="0">
                <a:solidFill>
                  <a:srgbClr val="11488B"/>
                </a:solidFill>
              </a:rPr>
              <a:t>» и «</a:t>
            </a:r>
            <a:r>
              <a:rPr lang="ru-RU" sz="1400" b="1" dirty="0" smtClean="0">
                <a:solidFill>
                  <a:srgbClr val="11488B"/>
                </a:solidFill>
              </a:rPr>
              <a:t>Удачи капитана </a:t>
            </a:r>
            <a:r>
              <a:rPr lang="ru-RU" sz="1400" b="1" dirty="0" err="1" smtClean="0">
                <a:solidFill>
                  <a:srgbClr val="11488B"/>
                </a:solidFill>
              </a:rPr>
              <a:t>Блада</a:t>
            </a:r>
            <a:r>
              <a:rPr lang="ru-RU" sz="1400" dirty="0" smtClean="0">
                <a:solidFill>
                  <a:srgbClr val="11488B"/>
                </a:solidFill>
              </a:rPr>
              <a:t>». </a:t>
            </a:r>
            <a:r>
              <a:rPr lang="ru-RU" sz="1100" dirty="0" smtClean="0"/>
              <a:t>    </a:t>
            </a:r>
          </a:p>
          <a:p>
            <a:pPr algn="just"/>
            <a:r>
              <a:rPr lang="ru-RU" sz="1200" dirty="0" smtClean="0"/>
              <a:t>«Одиссея…» неоднократно экранизирована. Лучшей считается голливудская картина Майкла </a:t>
            </a:r>
            <a:r>
              <a:rPr lang="ru-RU" sz="1200" dirty="0" err="1" smtClean="0"/>
              <a:t>Кёртица</a:t>
            </a:r>
            <a:r>
              <a:rPr lang="ru-RU" sz="1200" dirty="0" smtClean="0"/>
              <a:t>, снятая в 1935-м году. Увы, сегодня она безнадежно устарела.  А вот о романе, да и вообще о книгах Рафаэля Сабатини этого не скажешь.  </a:t>
            </a:r>
            <a:r>
              <a:rPr lang="ru-RU" sz="1100" dirty="0" smtClean="0"/>
              <a:t> </a:t>
            </a:r>
            <a:r>
              <a:rPr lang="ru-RU" sz="1200" dirty="0" smtClean="0"/>
              <a:t>Они </a:t>
            </a:r>
            <a:r>
              <a:rPr lang="ru-RU" sz="1100" dirty="0" smtClean="0"/>
              <a:t>ж</a:t>
            </a:r>
            <a:r>
              <a:rPr lang="ru-RU" sz="1200" dirty="0" smtClean="0"/>
              <a:t>ивут и радуют всё новые поколения читателей!</a:t>
            </a:r>
            <a:endParaRPr lang="ru-RU" sz="1600" dirty="0" smtClean="0"/>
          </a:p>
        </p:txBody>
      </p:sp>
      <p:pic>
        <p:nvPicPr>
          <p:cNvPr id="5" name="Рисунок 4" descr="Художник В. Остапенко2.png"/>
          <p:cNvPicPr>
            <a:picLocks noChangeAspect="1"/>
          </p:cNvPicPr>
          <p:nvPr/>
        </p:nvPicPr>
        <p:blipFill>
          <a:blip r:embed="rId2" cstate="print"/>
          <a:srcRect t="3785" b="7657"/>
          <a:stretch>
            <a:fillRect/>
          </a:stretch>
        </p:blipFill>
        <p:spPr>
          <a:xfrm>
            <a:off x="467544" y="2852936"/>
            <a:ext cx="534572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07904" y="5373216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i="1" dirty="0" smtClean="0"/>
              <a:t>Иллюстрации В. </a:t>
            </a:r>
            <a:r>
              <a:rPr lang="ru-RU" sz="1000" i="1" dirty="0" err="1" smtClean="0"/>
              <a:t>Остапенко</a:t>
            </a:r>
            <a:endParaRPr lang="ru-RU" sz="1000" i="1" dirty="0"/>
          </a:p>
        </p:txBody>
      </p:sp>
      <p:pic>
        <p:nvPicPr>
          <p:cNvPr id="6" name="Рисунок 5" descr="Художник В. Остапенко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492896"/>
            <a:ext cx="243892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Художник В. Остапенко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5285232"/>
          </a:xfrm>
          <a:prstGeom prst="rect">
            <a:avLst/>
          </a:prstGeom>
        </p:spPr>
      </p:pic>
      <p:pic>
        <p:nvPicPr>
          <p:cNvPr id="3" name="Рисунок 2" descr="Художник В. Остапенко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75114" cy="68580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Художник В. Остапенко6.png"/>
          <p:cNvPicPr>
            <a:picLocks noChangeAspect="1"/>
          </p:cNvPicPr>
          <p:nvPr/>
        </p:nvPicPr>
        <p:blipFill>
          <a:blip r:embed="rId4" cstate="print"/>
          <a:srcRect b="19719"/>
          <a:stretch>
            <a:fillRect/>
          </a:stretch>
        </p:blipFill>
        <p:spPr>
          <a:xfrm flipH="1">
            <a:off x="4067944" y="0"/>
            <a:ext cx="5076056" cy="685800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07904" y="0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Иллюстрации В. </a:t>
            </a:r>
            <a:r>
              <a:rPr lang="ru-RU" sz="1100" i="1" dirty="0" err="1" smtClean="0"/>
              <a:t>Остапенко</a:t>
            </a:r>
            <a:endParaRPr lang="ru-RU" sz="11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coins_shells_maps_compasses_ropes_1920x1200_wallpaper_Wallpaper_2560x1600_www.wall321.com.jpg"/>
          <p:cNvPicPr>
            <a:picLocks noChangeAspect="1"/>
          </p:cNvPicPr>
          <p:nvPr/>
        </p:nvPicPr>
        <p:blipFill>
          <a:blip r:embed="rId2" cstate="print"/>
          <a:srcRect t="37375" r="7304"/>
          <a:stretch>
            <a:fillRect/>
          </a:stretch>
        </p:blipFill>
        <p:spPr>
          <a:xfrm>
            <a:off x="0" y="2996952"/>
            <a:ext cx="9144000" cy="3861048"/>
          </a:xfrm>
          <a:prstGeom prst="rect">
            <a:avLst/>
          </a:prstGeom>
        </p:spPr>
      </p:pic>
      <p:pic>
        <p:nvPicPr>
          <p:cNvPr id="7" name="Рисунок 6" descr="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04665"/>
            <a:ext cx="238526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prstMaterial="dkEdge">
            <a:bevelT w="127000"/>
          </a:sp3d>
        </p:spPr>
      </p:pic>
      <p:pic>
        <p:nvPicPr>
          <p:cNvPr id="6" name="Рисунок 5" descr="0007.jpg"/>
          <p:cNvPicPr>
            <a:picLocks noChangeAspect="1"/>
          </p:cNvPicPr>
          <p:nvPr/>
        </p:nvPicPr>
        <p:blipFill>
          <a:blip r:embed="rId4" cstate="print"/>
          <a:srcRect l="4965"/>
          <a:stretch>
            <a:fillRect/>
          </a:stretch>
        </p:blipFill>
        <p:spPr>
          <a:xfrm rot="21068318">
            <a:off x="71787" y="-3537"/>
            <a:ext cx="2494577" cy="4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2675">
            <a:off x="4769041" y="1072751"/>
            <a:ext cx="2601650" cy="389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70808.jpg"/>
          <p:cNvPicPr>
            <a:picLocks noChangeAspect="1"/>
          </p:cNvPicPr>
          <p:nvPr/>
        </p:nvPicPr>
        <p:blipFill>
          <a:blip r:embed="rId6" cstate="print"/>
          <a:srcRect b="5554"/>
          <a:stretch>
            <a:fillRect/>
          </a:stretch>
        </p:blipFill>
        <p:spPr>
          <a:xfrm rot="737738">
            <a:off x="6484775" y="3067555"/>
            <a:ext cx="2517941" cy="335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620688"/>
            <a:ext cx="3964707" cy="3888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32657"/>
            <a:ext cx="48245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Использованные источники</a:t>
            </a:r>
          </a:p>
          <a:p>
            <a:pPr algn="ctr"/>
            <a:endParaRPr lang="ru-RU" sz="1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/>
              <a:t>Рафаэль Сабатини </a:t>
            </a:r>
            <a:r>
              <a:rPr lang="en-US" sz="1000" dirty="0" smtClean="0"/>
              <a:t>[</a:t>
            </a:r>
            <a:r>
              <a:rPr lang="ru-RU" sz="1000" dirty="0" smtClean="0"/>
              <a:t>Электронный ресурс]. –  Режим доступа: </a:t>
            </a:r>
            <a:r>
              <a:rPr lang="en-US" sz="1000" dirty="0" smtClean="0"/>
              <a:t>http://sabatini.ru</a:t>
            </a:r>
            <a:endParaRPr lang="ru-RU" sz="1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/>
              <a:t>Лаборатория фантастики </a:t>
            </a:r>
            <a:r>
              <a:rPr lang="en-US" sz="1000" dirty="0" smtClean="0"/>
              <a:t>[</a:t>
            </a:r>
            <a:r>
              <a:rPr lang="ru-RU" sz="1000" dirty="0" smtClean="0"/>
              <a:t>Электронный ресурс]. –  Режим доступа: </a:t>
            </a:r>
            <a:r>
              <a:rPr lang="en-US" sz="1000" dirty="0" smtClean="0"/>
              <a:t>http://fantlab.ru/searchmain?searchstr=%D1%81%D0%B0%D0%B1%D0%B0%D1%82%D0%B8%D0%BD%D0%B8</a:t>
            </a:r>
            <a:endParaRPr lang="ru-RU" sz="1000" dirty="0" smtClean="0"/>
          </a:p>
          <a:p>
            <a:endParaRPr lang="ru-RU" sz="800" dirty="0" smtClean="0"/>
          </a:p>
          <a:p>
            <a:r>
              <a:rPr lang="ru-RU" sz="1000" b="1" dirty="0" smtClean="0"/>
              <a:t>Сабатини, Рафаэль </a:t>
            </a:r>
            <a:r>
              <a:rPr lang="en-US" sz="1000" dirty="0" smtClean="0"/>
              <a:t>[</a:t>
            </a:r>
            <a:r>
              <a:rPr lang="ru-RU" sz="1000" dirty="0" smtClean="0"/>
              <a:t>Электронный ресурс]. –  Режим доступа: </a:t>
            </a:r>
            <a:r>
              <a:rPr lang="en-US" sz="1000" dirty="0" smtClean="0"/>
              <a:t>https://ru.wikipedia.org/wiki/%D0%A1%D0%B0%D0%B1%D0%B0%D1%82%D0%B8%D0%BD%D0%B8,_%D0%A0%D0%B0%D1%84%D0%B0%D1%8D%D0%BB%D1%8C</a:t>
            </a:r>
            <a:endParaRPr lang="ru-RU" sz="1000" dirty="0" smtClean="0"/>
          </a:p>
          <a:p>
            <a:endParaRPr lang="ru-RU" sz="800" dirty="0" smtClean="0"/>
          </a:p>
          <a:p>
            <a:r>
              <a:rPr lang="en-US" sz="1000" b="1" dirty="0" smtClean="0"/>
              <a:t>The  Life and  Work of  Rafael  </a:t>
            </a:r>
            <a:r>
              <a:rPr lang="en-US" sz="1000" b="1" dirty="0" err="1" smtClean="0"/>
              <a:t>Sabatitni</a:t>
            </a:r>
            <a:r>
              <a:rPr lang="en-US" sz="1000" b="1" dirty="0" smtClean="0"/>
              <a:t>   </a:t>
            </a:r>
            <a:r>
              <a:rPr lang="en-US" sz="1000" dirty="0" smtClean="0"/>
              <a:t>[</a:t>
            </a:r>
            <a:r>
              <a:rPr lang="ru-RU" sz="1000" dirty="0" smtClean="0"/>
              <a:t>Электронный ресурс]. –  Режим доступа: </a:t>
            </a:r>
            <a:r>
              <a:rPr lang="en-US" sz="1000" dirty="0" smtClean="0"/>
              <a:t>  http://www.rafaelsabatini.com  </a:t>
            </a:r>
            <a:endParaRPr lang="ru-RU" sz="1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9512" y="3212976"/>
            <a:ext cx="53285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 полными текстами обзоров книг Р. </a:t>
            </a:r>
            <a:r>
              <a:rPr lang="ru-RU" sz="1400" dirty="0" err="1" smtClean="0"/>
              <a:t>Сабатини</a:t>
            </a:r>
            <a:r>
              <a:rPr lang="ru-RU" sz="1400" dirty="0" smtClean="0"/>
              <a:t>  можно познакомиться  на сайте НОДБ им. А.М. Горького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r>
              <a:rPr lang="en-US" sz="1400" dirty="0" smtClean="0"/>
              <a:t>(</a:t>
            </a:r>
            <a:r>
              <a:rPr lang="ru-RU" sz="1400" dirty="0" smtClean="0"/>
              <a:t>автор В.Н. </a:t>
            </a:r>
            <a:r>
              <a:rPr lang="ru-RU" sz="1400" dirty="0" err="1" smtClean="0"/>
              <a:t>Распопин</a:t>
            </a:r>
            <a:r>
              <a:rPr lang="en-US" sz="1400" dirty="0" smtClean="0"/>
              <a:t>)</a:t>
            </a:r>
            <a:r>
              <a:rPr lang="ru-RU" sz="1400" dirty="0" smtClean="0"/>
              <a:t>:</a:t>
            </a:r>
            <a:endParaRPr lang="ru-RU" sz="1200" dirty="0" smtClean="0"/>
          </a:p>
          <a:p>
            <a:endParaRPr lang="ru-RU" sz="1100" dirty="0" smtClean="0"/>
          </a:p>
          <a:p>
            <a:pPr>
              <a:buBlip>
                <a:blip r:embed="rId3"/>
              </a:buBlip>
            </a:pPr>
            <a:r>
              <a:rPr lang="ru-RU" sz="1400" dirty="0" smtClean="0"/>
              <a:t>  «Сухопутные авантюры Сабатини»:     </a:t>
            </a:r>
            <a:r>
              <a:rPr lang="en-US" sz="1400" dirty="0" smtClean="0"/>
              <a:t>http://maxlib.ru/page.php?article=245</a:t>
            </a:r>
            <a:endParaRPr lang="ru-RU" sz="1400" dirty="0" smtClean="0"/>
          </a:p>
          <a:p>
            <a:pPr>
              <a:buBlip>
                <a:blip r:embed="rId3"/>
              </a:buBlip>
            </a:pPr>
            <a:r>
              <a:rPr lang="ru-RU" sz="1400" dirty="0" smtClean="0"/>
              <a:t>  «Морские истории Рафаэля Сабатини»:     </a:t>
            </a:r>
            <a:r>
              <a:rPr lang="en-US" sz="1400" dirty="0" smtClean="0"/>
              <a:t>http://maxlib.ru/page.php?article=246</a:t>
            </a:r>
            <a:endParaRPr lang="ru-RU" sz="1400" dirty="0" smtClean="0"/>
          </a:p>
          <a:p>
            <a:pPr>
              <a:buBlip>
                <a:blip r:embed="rId3"/>
              </a:buBlip>
            </a:pPr>
            <a:r>
              <a:rPr lang="ru-RU" sz="1400" dirty="0" smtClean="0"/>
              <a:t>  «Рафаэль Сабатини: третья встреча, или Вечера с историком» </a:t>
            </a:r>
          </a:p>
          <a:p>
            <a:r>
              <a:rPr lang="ru-RU" sz="1400" dirty="0" smtClean="0"/>
              <a:t>      </a:t>
            </a:r>
            <a:r>
              <a:rPr lang="en-US" sz="1400" dirty="0" smtClean="0"/>
              <a:t>http://maxlib.ru/page.php?article=262</a:t>
            </a:r>
            <a:endParaRPr lang="ru-RU" sz="1400" dirty="0" smtClean="0"/>
          </a:p>
          <a:p>
            <a:endParaRPr lang="ru-RU" sz="11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548680"/>
            <a:ext cx="49685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своих рассказах он, за редким исключением, обращается к реальной истории и даже в предисловии к одной из своих книг заверяет о "твердом намерении скрупулезно придерживаться подлинных, засвидетельствованных фактов".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В дальнейшем работу над романом Сабатини начинал с чтения книг по истории, от них переходил к документам, к художественным и эпистолярным произведениям эпохи, в которых видел важнейший источник воссоздания "живой реальности прошлого".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Он считал, что историк-романист должен изучить изображаемый им период с такой тщательностью, чтобы чувствовать себя в нём как дома.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По собственному признанию, "не интересовавшийся ничем, кроме истории" писатель, называемый критикой "Александром Дюма современной беллетристики", делал персонажами своих книг людей минувших эпох, как реально существовавших </a:t>
            </a:r>
            <a:r>
              <a:rPr lang="ru-RU" sz="1400" dirty="0" smtClean="0">
                <a:sym typeface="Symbol"/>
              </a:rPr>
              <a:t></a:t>
            </a:r>
            <a:r>
              <a:rPr lang="ru-RU" sz="1400" dirty="0" smtClean="0"/>
              <a:t> от </a:t>
            </a:r>
            <a:r>
              <a:rPr lang="ru-RU" sz="1400" dirty="0" err="1" smtClean="0"/>
              <a:t>Чезаре</a:t>
            </a:r>
            <a:r>
              <a:rPr lang="ru-RU" sz="1400" dirty="0" smtClean="0"/>
              <a:t> </a:t>
            </a:r>
            <a:r>
              <a:rPr lang="ru-RU" sz="1400" dirty="0" err="1" smtClean="0"/>
              <a:t>Борджиа</a:t>
            </a:r>
            <a:r>
              <a:rPr lang="ru-RU" sz="1400" dirty="0" smtClean="0"/>
              <a:t>, Лжедмитрия, Колумба, до Робеспьера, Шарлотты Корде и герцога Веллингтона, </a:t>
            </a:r>
            <a:r>
              <a:rPr lang="ru-RU" sz="1400" dirty="0" smtClean="0">
                <a:sym typeface="Symbol"/>
              </a:rPr>
              <a:t></a:t>
            </a:r>
            <a:r>
              <a:rPr lang="ru-RU" sz="1400" dirty="0" smtClean="0"/>
              <a:t> так и вымышленных героев. </a:t>
            </a:r>
            <a:endParaRPr lang="ru-RU" sz="1400" dirty="0"/>
          </a:p>
        </p:txBody>
      </p:sp>
      <p:pic>
        <p:nvPicPr>
          <p:cNvPr id="3" name="Рисунок 2" descr="300120757.jpg"/>
          <p:cNvPicPr>
            <a:picLocks noChangeAspect="1"/>
          </p:cNvPicPr>
          <p:nvPr/>
        </p:nvPicPr>
        <p:blipFill>
          <a:blip r:embed="rId2" cstate="print"/>
          <a:srcRect l="3097" r="9503"/>
          <a:stretch>
            <a:fillRect/>
          </a:stretch>
        </p:blipFill>
        <p:spPr>
          <a:xfrm>
            <a:off x="251520" y="116632"/>
            <a:ext cx="3486989" cy="54006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5157192"/>
            <a:ext cx="313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Рафаэль Сабатини.  Фото Гарри </a:t>
            </a:r>
            <a:r>
              <a:rPr lang="ru-RU" sz="1100" i="1" dirty="0" err="1" smtClean="0">
                <a:solidFill>
                  <a:schemeClr val="bg1"/>
                </a:solidFill>
              </a:rPr>
              <a:t>Хэммонда</a:t>
            </a:r>
            <a:endParaRPr lang="ru-RU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8640"/>
            <a:ext cx="496855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До Первой мировой войны Сабатини  жил в Лондоне, ежегодно публикуя по роману (рассказы – не в счёт, хотя в конечном итоге их набралось у писателя на несколько полновесных томов). Во время войны он работал на британскую разведку в качестве переводчика.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Сабатини был уже беллетристом с большим стажем, когда в начале двадцатых годов, с выходом в Англии и США сначала «Скарамуша», а затем «Одиссеи капитана </a:t>
            </a:r>
            <a:r>
              <a:rPr lang="ru-RU" sz="1400" dirty="0" err="1" smtClean="0"/>
              <a:t>Блада</a:t>
            </a:r>
            <a:r>
              <a:rPr lang="ru-RU" sz="1400" dirty="0" smtClean="0"/>
              <a:t>», к нему пришла наконец-то слава.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Оба наиболее успешных своих творения автор впоследствии продолжил и, что удивительно, продолжения получились не хуже оригинала, по крайней мере, в художественном плане, </a:t>
            </a:r>
            <a:r>
              <a:rPr lang="ru-RU" sz="1400" dirty="0" smtClean="0">
                <a:sym typeface="Symbol"/>
              </a:rPr>
              <a:t></a:t>
            </a:r>
            <a:r>
              <a:rPr lang="ru-RU" sz="1400" dirty="0" smtClean="0"/>
              <a:t> ни «Хроника капитана </a:t>
            </a:r>
            <a:r>
              <a:rPr lang="ru-RU" sz="1400" dirty="0" err="1" smtClean="0"/>
              <a:t>Блада</a:t>
            </a:r>
            <a:r>
              <a:rPr lang="ru-RU" sz="1400" dirty="0" smtClean="0"/>
              <a:t>», ни «Возвращение Скарамуша» ни в чем предшествующим романам не уступают, а кое в чем, может быть, их и превосходят: «Хроника…» в плане художественной игры в постмодернистском ключе, а «Возвращение…» </a:t>
            </a:r>
            <a:r>
              <a:rPr lang="ru-RU" sz="1400" dirty="0" smtClean="0">
                <a:sym typeface="Symbol"/>
              </a:rPr>
              <a:t> </a:t>
            </a:r>
            <a:r>
              <a:rPr lang="ru-RU" sz="1400" dirty="0" smtClean="0"/>
              <a:t>в плане захватывающего изложения революционных событий и судеб.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В 1935 году Майкл </a:t>
            </a:r>
            <a:r>
              <a:rPr lang="ru-RU" sz="1400" dirty="0" err="1" smtClean="0"/>
              <a:t>Кёртиц</a:t>
            </a:r>
            <a:r>
              <a:rPr lang="ru-RU" sz="1400" dirty="0" smtClean="0"/>
              <a:t> осуществил в Голливуде первую экранизацию  романа Сабатини «Капитан </a:t>
            </a:r>
            <a:r>
              <a:rPr lang="ru-RU" sz="1400" dirty="0" err="1" smtClean="0"/>
              <a:t>Блад</a:t>
            </a:r>
            <a:r>
              <a:rPr lang="ru-RU" sz="1400" dirty="0" smtClean="0"/>
              <a:t>». Фильм удался и упрочил как популярность, так и материальное положение писателя.</a:t>
            </a:r>
            <a:endParaRPr lang="ru-RU" sz="1400" dirty="0"/>
          </a:p>
        </p:txBody>
      </p:sp>
      <p:pic>
        <p:nvPicPr>
          <p:cNvPr id="3" name="Рисунок 2" descr="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3461570" cy="460665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1600" y="476672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Лондон  начала </a:t>
            </a:r>
            <a:r>
              <a:rPr lang="en-US" sz="1100" i="1" dirty="0" smtClean="0"/>
              <a:t>XX</a:t>
            </a:r>
            <a:r>
              <a:rPr lang="ru-RU" sz="1100" i="1" dirty="0" smtClean="0"/>
              <a:t> века</a:t>
            </a:r>
            <a:endParaRPr lang="ru-RU" sz="11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908720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Личная жизнь его тоже складывалась удачно – до 1927 года, когда в автомобильной катастрофе погиб его сын. Эта трагедия подорвала здоровье Сабатини, впавшего в долгую депрессию, повлекшую за собой разрыв отношений с первой женой.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Когда писателю удалось справиться с психологическим стрессом, он приобрёл дом в глуши на границе Англии и Уэльса, где проводил время между творческой работой, чтением исторических трудов и любимым хобби – рыбалкой. 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Сабатини в шутку говаривал, что ему решительно безразлично, если кто-нибудь сочиняет лучше, чем он, но он убьет любого, кто скажет, что его улов больше. </a:t>
            </a:r>
            <a:endParaRPr lang="ru-RU" sz="1400" dirty="0"/>
          </a:p>
        </p:txBody>
      </p:sp>
      <p:pic>
        <p:nvPicPr>
          <p:cNvPr id="5" name="Рисунок 4" descr="25247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095750" cy="47625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797152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Р. Сабатини на рыбалке</a:t>
            </a:r>
            <a:endParaRPr lang="ru-RU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908720"/>
            <a:ext cx="39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В 1935 году Сабатини вновь женился, окреп, ежегодно ездил с женой в швейцарский курортный городок </a:t>
            </a:r>
            <a:r>
              <a:rPr lang="ru-RU" sz="1200" dirty="0" err="1" smtClean="0"/>
              <a:t>Адельбоден</a:t>
            </a:r>
            <a:r>
              <a:rPr lang="ru-RU" sz="1200" dirty="0" smtClean="0"/>
              <a:t>, покататься на лыжах, пока, в начале Второй мировой войны, у него не начались серьезные проблемы со здоровьем.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Он, однако же, продолжал писать, теперь отдавая предпочтение </a:t>
            </a:r>
            <a:r>
              <a:rPr lang="ru-RU" sz="1200" dirty="0" err="1" smtClean="0"/>
              <a:t>новеллистике</a:t>
            </a:r>
            <a:r>
              <a:rPr lang="ru-RU" sz="1200" dirty="0" smtClean="0"/>
              <a:t>, и в 1930-е годы вышли в числе прочих две книги о капитане </a:t>
            </a:r>
            <a:r>
              <a:rPr lang="ru-RU" sz="1200" dirty="0" err="1" smtClean="0"/>
              <a:t>Бладе</a:t>
            </a:r>
            <a:r>
              <a:rPr lang="ru-RU" sz="1200" dirty="0" smtClean="0"/>
              <a:t>, в сущности, представляющие собой сборники рассказов.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В 1949 году Сабатини опубликовал замечательный, но не изобилующий приключениями роман «Игрок». Последняя же книга писателя, сборник рассказов «</a:t>
            </a:r>
            <a:r>
              <a:rPr lang="ru-RU" sz="1200" dirty="0" err="1" smtClean="0"/>
              <a:t>Turbulent</a:t>
            </a:r>
            <a:r>
              <a:rPr lang="ru-RU" sz="1200" dirty="0" smtClean="0"/>
              <a:t> </a:t>
            </a:r>
            <a:r>
              <a:rPr lang="ru-RU" sz="1200" dirty="0" err="1" smtClean="0"/>
              <a:t>Tales</a:t>
            </a:r>
            <a:r>
              <a:rPr lang="ru-RU" sz="1200" dirty="0" smtClean="0"/>
              <a:t>», вышла посмертно в 1950 году.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200" dirty="0" smtClean="0"/>
              <a:t>Зимой 1950 года Сабатини, хотя и тяжело больной, отправился, как всегда, в </a:t>
            </a:r>
            <a:r>
              <a:rPr lang="ru-RU" sz="1200" dirty="0" err="1" smtClean="0"/>
              <a:t>Адельбоден</a:t>
            </a:r>
            <a:r>
              <a:rPr lang="ru-RU" sz="1200" dirty="0" smtClean="0"/>
              <a:t>, где почти все время провел в постели, едва в силах держать перо. 13 февраля 1950 года замечательный беллетрист скончался. Похоронен он, гражданин мира и англоязычный писатель, там же, в Адельбодене.</a:t>
            </a:r>
          </a:p>
        </p:txBody>
      </p:sp>
      <p:pic>
        <p:nvPicPr>
          <p:cNvPr id="4" name="Рисунок 3" descr="BFC59749-DDD0-4BA6-9733-A68AFEE4EA5A_w640_s.jpg"/>
          <p:cNvPicPr>
            <a:picLocks noChangeAspect="1"/>
          </p:cNvPicPr>
          <p:nvPr/>
        </p:nvPicPr>
        <p:blipFill>
          <a:blip r:embed="rId2" cstate="print"/>
          <a:srcRect b="2845"/>
          <a:stretch>
            <a:fillRect/>
          </a:stretch>
        </p:blipFill>
        <p:spPr>
          <a:xfrm>
            <a:off x="323528" y="0"/>
            <a:ext cx="4320480" cy="326623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2996952"/>
            <a:ext cx="4464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Р. Сабатини со второй женой Кристин Диксон</a:t>
            </a:r>
            <a:endParaRPr lang="ru-RU" sz="11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Sabatini's house, Clock Mill, where he lived from 1931 until he died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37653"/>
            <a:ext cx="4320480" cy="312034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7544" y="3501008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Дом Сабатини  </a:t>
            </a:r>
            <a:r>
              <a:rPr lang="en-US" sz="1100" i="1" dirty="0" smtClean="0"/>
              <a:t>Clock Mill</a:t>
            </a:r>
            <a:r>
              <a:rPr lang="ru-RU" sz="1100" i="1" dirty="0" smtClean="0"/>
              <a:t>, в котором он жил с 1931 по 1950 г. </a:t>
            </a:r>
            <a:endParaRPr lang="ru-RU" sz="11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дельбоде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012.jpg"/>
          <p:cNvPicPr>
            <a:picLocks noChangeAspect="1"/>
          </p:cNvPicPr>
          <p:nvPr/>
        </p:nvPicPr>
        <p:blipFill>
          <a:blip r:embed="rId3" cstate="print"/>
          <a:srcRect b="1701"/>
          <a:stretch>
            <a:fillRect/>
          </a:stretch>
        </p:blipFill>
        <p:spPr>
          <a:xfrm>
            <a:off x="323528" y="692696"/>
            <a:ext cx="2905466" cy="537609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0"/>
            <a:ext cx="341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err="1" smtClean="0"/>
              <a:t>Альдебоден</a:t>
            </a:r>
            <a:r>
              <a:rPr lang="ru-RU" sz="1200" i="1" dirty="0" smtClean="0"/>
              <a:t>, Швейцария</a:t>
            </a:r>
            <a:endParaRPr lang="ru-RU" sz="1200" i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54406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744416" cy="512933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11960" y="260648"/>
            <a:ext cx="47525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В своих многочисленных романах и новеллах Рафаэль Сабатини создал огромную галерею персонажей, населив ими несколько исторических эпох, занимательно и волне достоверно изображенных, то есть, по сути, воссоздал Новую историю Западной Европы, предложив её оригинальное прочтение и осмысление.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Уступая классикам жанра – Дюма, Стивенсону, Куперу, Скотту, - Сабатини ни в чём не уступает современникам, превосходя их, как правило, в глубокой любви и знании истории, в неизбывной романтичности и такте, с которым выписывает он своих героев.</a:t>
            </a:r>
          </a:p>
          <a:p>
            <a:pPr algn="just"/>
            <a:r>
              <a:rPr lang="ru-RU" sz="1300" dirty="0" smtClean="0"/>
              <a:t>Сабатини умел писать лаконично, закручивать интригу не вокруг какого-то одного события, а составлять ее звено за звеном быстро разрешающихся и переходящих из одного в другое приключений.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Сабатини написал много.  Не так много, как Дюма или великий испанский драматург </a:t>
            </a:r>
            <a:r>
              <a:rPr lang="ru-RU" sz="1300" dirty="0" err="1" smtClean="0"/>
              <a:t>Лопе</a:t>
            </a:r>
            <a:r>
              <a:rPr lang="ru-RU" sz="1300" dirty="0" smtClean="0"/>
              <a:t> де Вега, но зато он писал собственноручно, без помощников, варьируя определенный шаблон, по которому так или иначе написаны все на свете авантюрные истории, но в то же время достаточно разнообразно в плане исторических эпох и прочих аксессуаров, которые, собственно, и придают голой схеме художественность. 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300" dirty="0" smtClean="0"/>
              <a:t>За полвека работы в литературе Сабатини написал несколько десятков романов и не меньше ста новелл. 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7355</Words>
  <Application>Microsoft Office PowerPoint</Application>
  <PresentationFormat>Экран (4:3)</PresentationFormat>
  <Paragraphs>233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Olga</cp:lastModifiedBy>
  <cp:revision>585</cp:revision>
  <dcterms:created xsi:type="dcterms:W3CDTF">2015-01-18T13:43:54Z</dcterms:created>
  <dcterms:modified xsi:type="dcterms:W3CDTF">2019-09-03T03:50:08Z</dcterms:modified>
</cp:coreProperties>
</file>