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8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92" r:id="rId21"/>
    <p:sldId id="295" r:id="rId22"/>
    <p:sldId id="294" r:id="rId23"/>
    <p:sldId id="293" r:id="rId24"/>
    <p:sldId id="277" r:id="rId25"/>
    <p:sldId id="296" r:id="rId26"/>
    <p:sldId id="297" r:id="rId27"/>
    <p:sldId id="278" r:id="rId28"/>
    <p:sldId id="279" r:id="rId29"/>
    <p:sldId id="282" r:id="rId30"/>
    <p:sldId id="283" r:id="rId31"/>
    <p:sldId id="284" r:id="rId32"/>
    <p:sldId id="285" r:id="rId33"/>
    <p:sldId id="302" r:id="rId34"/>
    <p:sldId id="300" r:id="rId35"/>
    <p:sldId id="301" r:id="rId36"/>
    <p:sldId id="299" r:id="rId37"/>
    <p:sldId id="286" r:id="rId38"/>
    <p:sldId id="287" r:id="rId39"/>
    <p:sldId id="288" r:id="rId40"/>
    <p:sldId id="298" r:id="rId41"/>
    <p:sldId id="30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916"/>
    <a:srgbClr val="740000"/>
    <a:srgbClr val="EEECE1"/>
    <a:srgbClr val="FFFFFF"/>
    <a:srgbClr val="572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644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3FE57-0E80-49C2-8987-8E1BD6825232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2B11C-701B-4733-B475-317A366F5B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9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E453-E875-4804-9034-3C6B10662F91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FAD92-C8C1-43FA-8C5C-D85FA5DF3DEE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9C28C-B094-4327-AB56-23AB3DDBCDC3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B793-6A98-4C65-91F2-7A1F888B235B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D5A82-51DF-446B-ADFF-17FD3982FE1B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E795-210D-4B6F-85DB-74D5B03154F7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C115-5D24-4ADA-AE67-B7C33B988099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CB7A-285D-45D2-A26A-81B96163B821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FF0FD-73AC-48B8-BA54-1ACB877F4EC1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870B-E142-46A8-83D3-AE95D49E5415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5DA21-094B-49CE-86F3-BAA10F733911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FCA2-147A-4B40-A864-2C390853E26F}" type="datetime1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DC505-144C-4732-B1FB-5BC3DF8971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2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TOLKI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pic>
        <p:nvPicPr>
          <p:cNvPr id="17" name="Рисунок 16" descr="002.jpg"/>
          <p:cNvPicPr>
            <a:picLocks noChangeAspect="1"/>
          </p:cNvPicPr>
          <p:nvPr/>
        </p:nvPicPr>
        <p:blipFill>
          <a:blip r:embed="rId3" cstate="print"/>
          <a:srcRect l="21273" t="10818" r="34880" b="18608"/>
          <a:stretch>
            <a:fillRect/>
          </a:stretch>
        </p:blipFill>
        <p:spPr>
          <a:xfrm>
            <a:off x="251520" y="0"/>
            <a:ext cx="2088232" cy="2276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5A2916"/>
                </a:solidFill>
                <a:latin typeface="Courier Condensed" pitchFamily="2" charset="0"/>
              </a:rPr>
              <a:t>Оранжевая республика,</a:t>
            </a:r>
          </a:p>
          <a:p>
            <a:r>
              <a:rPr lang="ru-RU" sz="1200" dirty="0" smtClean="0">
                <a:solidFill>
                  <a:srgbClr val="5A2916"/>
                </a:solidFill>
                <a:latin typeface="Courier Condensed" pitchFamily="2" charset="0"/>
              </a:rPr>
              <a:t>Кейптаун</a:t>
            </a:r>
            <a:endParaRPr lang="ru-RU" sz="1200" dirty="0">
              <a:solidFill>
                <a:srgbClr val="5A2916"/>
              </a:solidFill>
              <a:latin typeface="Courier Condensed" pitchFamily="2" charset="0"/>
            </a:endParaRPr>
          </a:p>
        </p:txBody>
      </p:sp>
      <p:pic>
        <p:nvPicPr>
          <p:cNvPr id="18" name="Рисунок 17" descr="003.jpg"/>
          <p:cNvPicPr>
            <a:picLocks noChangeAspect="1"/>
          </p:cNvPicPr>
          <p:nvPr/>
        </p:nvPicPr>
        <p:blipFill>
          <a:blip r:embed="rId4" cstate="print"/>
          <a:srcRect r="21622"/>
          <a:stretch>
            <a:fillRect/>
          </a:stretch>
        </p:blipFill>
        <p:spPr>
          <a:xfrm>
            <a:off x="2339752" y="0"/>
            <a:ext cx="2160240" cy="22646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9752" y="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  <a:latin typeface="Courier Condensed" pitchFamily="2" charset="0"/>
              </a:rPr>
              <a:t>Блумфонтейн</a:t>
            </a:r>
            <a:endParaRPr lang="ru-RU" sz="1200" dirty="0">
              <a:solidFill>
                <a:schemeClr val="bg1"/>
              </a:solidFill>
              <a:latin typeface="Courier Condensed" pitchFamily="2" charset="0"/>
            </a:endParaRPr>
          </a:p>
        </p:txBody>
      </p:sp>
      <p:pic>
        <p:nvPicPr>
          <p:cNvPr id="21" name="Рисунок 20" descr="004.jpg"/>
          <p:cNvPicPr>
            <a:picLocks noChangeAspect="1"/>
          </p:cNvPicPr>
          <p:nvPr/>
        </p:nvPicPr>
        <p:blipFill>
          <a:blip r:embed="rId5" cstate="print"/>
          <a:srcRect l="24570" r="20621" b="15233"/>
          <a:stretch>
            <a:fillRect/>
          </a:stretch>
        </p:blipFill>
        <p:spPr>
          <a:xfrm>
            <a:off x="4499992" y="0"/>
            <a:ext cx="2088232" cy="22768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88024" y="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Courier Condensed" pitchFamily="2" charset="0"/>
              </a:rPr>
              <a:t>Бирмингем</a:t>
            </a:r>
            <a:endParaRPr lang="ru-RU" sz="1200" dirty="0">
              <a:solidFill>
                <a:schemeClr val="bg1"/>
              </a:solidFill>
              <a:latin typeface="Courier Condensed" pitchFamily="2" charset="0"/>
            </a:endParaRPr>
          </a:p>
        </p:txBody>
      </p:sp>
      <p:pic>
        <p:nvPicPr>
          <p:cNvPr id="9" name="Рисунок 8" descr="020202.jpg"/>
          <p:cNvPicPr>
            <a:picLocks noChangeAspect="1"/>
          </p:cNvPicPr>
          <p:nvPr/>
        </p:nvPicPr>
        <p:blipFill>
          <a:blip r:embed="rId6" cstate="print"/>
          <a:srcRect l="4238" r="30075"/>
          <a:stretch>
            <a:fillRect/>
          </a:stretch>
        </p:blipFill>
        <p:spPr>
          <a:xfrm>
            <a:off x="6588224" y="0"/>
            <a:ext cx="2304256" cy="2276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8264" y="177281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5A2916"/>
                </a:solidFill>
                <a:latin typeface="Courier Condensed" pitchFamily="2" charset="0"/>
              </a:rPr>
              <a:t>Эксетер-колледж</a:t>
            </a:r>
            <a:r>
              <a:rPr lang="ru-RU" sz="1200" b="1" dirty="0" smtClean="0">
                <a:solidFill>
                  <a:srgbClr val="5A2916"/>
                </a:solidFill>
                <a:latin typeface="Courier Condensed" pitchFamily="2" charset="0"/>
              </a:rPr>
              <a:t> , Оксфорд</a:t>
            </a:r>
            <a:endParaRPr lang="ru-RU" sz="1200" b="1" dirty="0">
              <a:solidFill>
                <a:srgbClr val="5A2916"/>
              </a:solidFill>
              <a:latin typeface="Courier Condensed" pitchFamily="2" charset="0"/>
            </a:endParaRPr>
          </a:p>
        </p:txBody>
      </p:sp>
      <p:pic>
        <p:nvPicPr>
          <p:cNvPr id="12" name="Рисунок 11" descr="0203.jpg"/>
          <p:cNvPicPr>
            <a:picLocks noChangeAspect="1"/>
          </p:cNvPicPr>
          <p:nvPr/>
        </p:nvPicPr>
        <p:blipFill>
          <a:blip r:embed="rId7" cstate="print"/>
          <a:srcRect l="17949" t="2990" r="5128"/>
          <a:stretch>
            <a:fillRect/>
          </a:stretch>
        </p:blipFill>
        <p:spPr>
          <a:xfrm>
            <a:off x="2339752" y="2276872"/>
            <a:ext cx="2160240" cy="2336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1840" y="234888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Courier Condensed" pitchFamily="2" charset="0"/>
              </a:rPr>
              <a:t>Оксфорд</a:t>
            </a:r>
            <a:endParaRPr lang="ru-RU" sz="1200" dirty="0">
              <a:latin typeface="Courier Condensed" pitchFamily="2" charset="0"/>
            </a:endParaRPr>
          </a:p>
        </p:txBody>
      </p:sp>
      <p:pic>
        <p:nvPicPr>
          <p:cNvPr id="14" name="Рисунок 13" descr="0204.jpg"/>
          <p:cNvPicPr>
            <a:picLocks noChangeAspect="1"/>
          </p:cNvPicPr>
          <p:nvPr/>
        </p:nvPicPr>
        <p:blipFill>
          <a:blip r:embed="rId8" cstate="print"/>
          <a:srcRect r="20129" b="3765"/>
          <a:stretch>
            <a:fillRect/>
          </a:stretch>
        </p:blipFill>
        <p:spPr>
          <a:xfrm>
            <a:off x="4499992" y="2276872"/>
            <a:ext cx="2088232" cy="2304256"/>
          </a:xfrm>
          <a:prstGeom prst="rect">
            <a:avLst/>
          </a:prstGeom>
        </p:spPr>
      </p:pic>
      <p:pic>
        <p:nvPicPr>
          <p:cNvPr id="16" name="Рисунок 15" descr="0206.jpg"/>
          <p:cNvPicPr>
            <a:picLocks noChangeAspect="1"/>
          </p:cNvPicPr>
          <p:nvPr/>
        </p:nvPicPr>
        <p:blipFill>
          <a:blip r:embed="rId9" cstate="print"/>
          <a:srcRect l="11340" t="3549" r="30014" b="37888"/>
          <a:stretch>
            <a:fillRect/>
          </a:stretch>
        </p:blipFill>
        <p:spPr>
          <a:xfrm>
            <a:off x="6588224" y="2276872"/>
            <a:ext cx="2304256" cy="2304256"/>
          </a:xfrm>
          <a:prstGeom prst="rect">
            <a:avLst/>
          </a:prstGeom>
        </p:spPr>
      </p:pic>
      <p:pic>
        <p:nvPicPr>
          <p:cNvPr id="19" name="Рисунок 18" descr="0506.jpg"/>
          <p:cNvPicPr>
            <a:picLocks noChangeAspect="1"/>
          </p:cNvPicPr>
          <p:nvPr/>
        </p:nvPicPr>
        <p:blipFill>
          <a:blip r:embed="rId10" cstate="print"/>
          <a:srcRect t="2642" r="4557" b="13830"/>
          <a:stretch>
            <a:fillRect/>
          </a:stretch>
        </p:blipFill>
        <p:spPr>
          <a:xfrm>
            <a:off x="251520" y="4581128"/>
            <a:ext cx="2088232" cy="2276872"/>
          </a:xfrm>
          <a:prstGeom prst="rect">
            <a:avLst/>
          </a:prstGeom>
        </p:spPr>
      </p:pic>
      <p:pic>
        <p:nvPicPr>
          <p:cNvPr id="24" name="Рисунок 23" descr="0507.jpg"/>
          <p:cNvPicPr>
            <a:picLocks noChangeAspect="1"/>
          </p:cNvPicPr>
          <p:nvPr/>
        </p:nvPicPr>
        <p:blipFill>
          <a:blip r:embed="rId11" cstate="print"/>
          <a:srcRect r="23149"/>
          <a:stretch>
            <a:fillRect/>
          </a:stretch>
        </p:blipFill>
        <p:spPr>
          <a:xfrm>
            <a:off x="2339752" y="4581128"/>
            <a:ext cx="2160240" cy="2276872"/>
          </a:xfrm>
          <a:prstGeom prst="rect">
            <a:avLst/>
          </a:prstGeom>
        </p:spPr>
      </p:pic>
      <p:pic>
        <p:nvPicPr>
          <p:cNvPr id="25" name="Рисунок 24" descr="0508.jpg"/>
          <p:cNvPicPr>
            <a:picLocks noChangeAspect="1"/>
          </p:cNvPicPr>
          <p:nvPr/>
        </p:nvPicPr>
        <p:blipFill>
          <a:blip r:embed="rId12" cstate="print"/>
          <a:srcRect r="9375"/>
          <a:stretch>
            <a:fillRect/>
          </a:stretch>
        </p:blipFill>
        <p:spPr>
          <a:xfrm>
            <a:off x="4499992" y="4576786"/>
            <a:ext cx="2088232" cy="2281213"/>
          </a:xfrm>
          <a:prstGeom prst="rect">
            <a:avLst/>
          </a:prstGeom>
        </p:spPr>
      </p:pic>
      <p:pic>
        <p:nvPicPr>
          <p:cNvPr id="26" name="Рисунок 25" descr="0509.jpg"/>
          <p:cNvPicPr>
            <a:picLocks noChangeAspect="1"/>
          </p:cNvPicPr>
          <p:nvPr/>
        </p:nvPicPr>
        <p:blipFill>
          <a:blip r:embed="rId13" cstate="print"/>
          <a:srcRect t="4665"/>
          <a:stretch>
            <a:fillRect/>
          </a:stretch>
        </p:blipFill>
        <p:spPr>
          <a:xfrm>
            <a:off x="6588224" y="4581128"/>
            <a:ext cx="2314228" cy="2276871"/>
          </a:xfrm>
          <a:prstGeom prst="rect">
            <a:avLst/>
          </a:prstGeom>
        </p:spPr>
      </p:pic>
      <p:pic>
        <p:nvPicPr>
          <p:cNvPr id="27" name="Рисунок 26" descr="0510.jpg"/>
          <p:cNvPicPr>
            <a:picLocks noChangeAspect="1"/>
          </p:cNvPicPr>
          <p:nvPr/>
        </p:nvPicPr>
        <p:blipFill>
          <a:blip r:embed="rId14" cstate="print"/>
          <a:srcRect r="2180" b="18995"/>
          <a:stretch>
            <a:fillRect/>
          </a:stretch>
        </p:blipFill>
        <p:spPr>
          <a:xfrm>
            <a:off x="251520" y="2276872"/>
            <a:ext cx="2088232" cy="2304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414908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5A2916"/>
                </a:solidFill>
                <a:latin typeface="Courier Condensed" pitchFamily="2" charset="0"/>
              </a:rPr>
              <a:t>река Сомма,</a:t>
            </a:r>
          </a:p>
          <a:p>
            <a:pPr algn="ctr"/>
            <a:r>
              <a:rPr lang="ru-RU" sz="1200" b="1" dirty="0" smtClean="0">
                <a:solidFill>
                  <a:srgbClr val="5A2916"/>
                </a:solidFill>
                <a:latin typeface="Courier Condensed" pitchFamily="2" charset="0"/>
              </a:rPr>
              <a:t>Франция</a:t>
            </a:r>
            <a:endParaRPr lang="ru-RU" sz="1200" b="1" dirty="0">
              <a:solidFill>
                <a:srgbClr val="5A2916"/>
              </a:solidFill>
              <a:latin typeface="Courier Condensed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88024" y="234888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Музей </a:t>
            </a:r>
            <a:r>
              <a:rPr lang="ru-RU" sz="1200" dirty="0" err="1" smtClean="0">
                <a:solidFill>
                  <a:schemeClr val="bg1"/>
                </a:solidFill>
              </a:rPr>
              <a:t>Ашмола</a:t>
            </a:r>
            <a:r>
              <a:rPr lang="ru-RU" sz="1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Оксфорд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2280" y="234888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Лидс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552" y="623731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chemeClr val="bg1"/>
                </a:solidFill>
                <a:latin typeface="Courier Condensed" pitchFamily="2" charset="0"/>
              </a:rPr>
              <a:t>Нортмур-роуд</a:t>
            </a:r>
            <a:endParaRPr lang="ru-RU" sz="1200" dirty="0" smtClean="0">
              <a:solidFill>
                <a:schemeClr val="bg1"/>
              </a:solidFill>
              <a:latin typeface="Courier Condensed" pitchFamily="2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ourier Condensed" pitchFamily="2" charset="0"/>
              </a:rPr>
              <a:t>Оксфорд</a:t>
            </a:r>
            <a:endParaRPr lang="ru-RU" sz="1200" dirty="0">
              <a:solidFill>
                <a:schemeClr val="bg1"/>
              </a:solidFill>
              <a:latin typeface="Courier Condensed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1800" y="645333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ourier Condensed" pitchFamily="2" charset="0"/>
              </a:rPr>
              <a:t>Мертон-колледж</a:t>
            </a:r>
            <a:endParaRPr lang="ru-RU" sz="1200" dirty="0">
              <a:latin typeface="Courier Condensed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04048" y="638132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ourier Condensed" pitchFamily="2" charset="0"/>
              </a:rPr>
              <a:t>Пул</a:t>
            </a:r>
            <a:endParaRPr lang="ru-RU" sz="1200" b="1" dirty="0">
              <a:solidFill>
                <a:schemeClr val="bg1"/>
              </a:solidFill>
              <a:latin typeface="Courier Condensed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80312" y="623731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  <a:latin typeface="Courier Condensed" pitchFamily="2" charset="0"/>
              </a:rPr>
              <a:t>Мертон-стрит, Оксфорд</a:t>
            </a:r>
            <a:endParaRPr lang="ru-RU" sz="1200" dirty="0">
              <a:solidFill>
                <a:srgbClr val="FFC000"/>
              </a:solidFill>
              <a:latin typeface="Courier Condensed" pitchFamily="2" charset="0"/>
            </a:endParaRPr>
          </a:p>
        </p:txBody>
      </p:sp>
      <p:pic>
        <p:nvPicPr>
          <p:cNvPr id="41" name="Рисунок 40" descr="текст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484784"/>
            <a:ext cx="9144000" cy="4286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10" grpId="0"/>
      <p:bldP spid="13" grpId="0"/>
      <p:bldP spid="11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332656"/>
            <a:ext cx="45365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После смерти матери  братья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 поселились у тетушки </a:t>
            </a:r>
            <a:r>
              <a:rPr lang="ru-RU" sz="1200" dirty="0" err="1" smtClean="0">
                <a:solidFill>
                  <a:schemeClr val="bg1"/>
                </a:solidFill>
              </a:rPr>
              <a:t>Беатрис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Саффилд</a:t>
            </a:r>
            <a:r>
              <a:rPr lang="ru-RU" sz="1200" dirty="0" smtClean="0">
                <a:solidFill>
                  <a:schemeClr val="bg1"/>
                </a:solidFill>
              </a:rPr>
              <a:t>  в  </a:t>
            </a:r>
            <a:r>
              <a:rPr lang="ru-RU" sz="1200" dirty="0" err="1" smtClean="0">
                <a:solidFill>
                  <a:schemeClr val="bg1"/>
                </a:solidFill>
              </a:rPr>
              <a:t>бирмингемском</a:t>
            </a:r>
            <a:r>
              <a:rPr lang="ru-RU" sz="1200" dirty="0" smtClean="0">
                <a:solidFill>
                  <a:schemeClr val="bg1"/>
                </a:solidFill>
              </a:rPr>
              <a:t>  районе  </a:t>
            </a:r>
            <a:r>
              <a:rPr lang="ru-RU" sz="1200" dirty="0" err="1" smtClean="0">
                <a:solidFill>
                  <a:schemeClr val="bg1"/>
                </a:solidFill>
              </a:rPr>
              <a:t>Эджбастон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их  опекуном стал  отец  Морган.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Рональд любил учиться,  в школе он пользовался всеобщей любовью, как у однокашников, так и учителей. Он увлекался самыми разными предметами и охотно занимался спортом. Особенно его привлекало  регби.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концу 1905 года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стал первым учеником в классе и подружился с </a:t>
            </a:r>
            <a:r>
              <a:rPr lang="ru-RU" sz="1400" b="1" dirty="0" smtClean="0">
                <a:solidFill>
                  <a:srgbClr val="FFC000"/>
                </a:solidFill>
              </a:rPr>
              <a:t>Кристофером </a:t>
            </a:r>
            <a:r>
              <a:rPr lang="ru-RU" sz="1400" b="1" dirty="0" err="1" smtClean="0">
                <a:solidFill>
                  <a:srgbClr val="FFC000"/>
                </a:solidFill>
              </a:rPr>
              <a:t>Уайзменом</a:t>
            </a:r>
            <a:r>
              <a:rPr lang="ru-RU" sz="1200" dirty="0" smtClean="0">
                <a:solidFill>
                  <a:schemeClr val="bg1"/>
                </a:solidFill>
              </a:rPr>
              <a:t>.  Оба они страстно увлекались языками и исторической лингвистикой.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Их преподаватель Джордж </a:t>
            </a:r>
            <a:r>
              <a:rPr lang="ru-RU" sz="1200" dirty="0" err="1" smtClean="0">
                <a:solidFill>
                  <a:schemeClr val="bg1"/>
                </a:solidFill>
              </a:rPr>
              <a:t>Бруэртон</a:t>
            </a:r>
            <a:r>
              <a:rPr lang="ru-RU" sz="1200" dirty="0" smtClean="0">
                <a:solidFill>
                  <a:schemeClr val="bg1"/>
                </a:solidFill>
              </a:rPr>
              <a:t> почувствовал, что оба его лучших ученика созрели для изучения древнего языка — англосаксонского и познакомил их  с памятниками </a:t>
            </a:r>
            <a:r>
              <a:rPr lang="ru-RU" sz="1200" dirty="0" err="1" smtClean="0">
                <a:solidFill>
                  <a:schemeClr val="bg1"/>
                </a:solidFill>
              </a:rPr>
              <a:t>дочосеровской</a:t>
            </a:r>
            <a:r>
              <a:rPr lang="ru-RU" sz="1200" dirty="0" smtClean="0">
                <a:solidFill>
                  <a:schemeClr val="bg1"/>
                </a:solidFill>
              </a:rPr>
              <a:t> литературы и, прежде всего, с великим древнеанглийским эпосом — «</a:t>
            </a:r>
            <a:r>
              <a:rPr lang="ru-RU" sz="1200" dirty="0" err="1" smtClean="0">
                <a:solidFill>
                  <a:schemeClr val="bg1"/>
                </a:solidFill>
              </a:rPr>
              <a:t>Беовульфом</a:t>
            </a:r>
            <a:r>
              <a:rPr lang="ru-RU" sz="1200" dirty="0" smtClean="0">
                <a:solidFill>
                  <a:schemeClr val="bg1"/>
                </a:solidFill>
              </a:rPr>
              <a:t>».</a:t>
            </a:r>
          </a:p>
        </p:txBody>
      </p:sp>
      <p:pic>
        <p:nvPicPr>
          <p:cNvPr id="4" name="Рисунок 3" descr="беовульф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271522" cy="519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27584" y="566124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FFC000"/>
                </a:solidFill>
              </a:rPr>
              <a:t>Первая страница рукописи </a:t>
            </a:r>
          </a:p>
          <a:p>
            <a:pPr algn="ctr"/>
            <a:r>
              <a:rPr lang="ru-RU" sz="1200" i="1" dirty="0" smtClean="0">
                <a:solidFill>
                  <a:srgbClr val="FFC000"/>
                </a:solidFill>
              </a:rPr>
              <a:t>«</a:t>
            </a:r>
            <a:r>
              <a:rPr lang="ru-RU" sz="1200" i="1" dirty="0" err="1" smtClean="0">
                <a:solidFill>
                  <a:srgbClr val="FFC000"/>
                </a:solidFill>
              </a:rPr>
              <a:t>Беовульфа</a:t>
            </a:r>
            <a:r>
              <a:rPr lang="ru-RU" sz="1200" i="1" dirty="0" smtClean="0">
                <a:solidFill>
                  <a:srgbClr val="FFC000"/>
                </a:solidFill>
              </a:rPr>
              <a:t>» (XI в.)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0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645024"/>
            <a:ext cx="224258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03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645024"/>
            <a:ext cx="1872208" cy="227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4860032" y="594928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«</a:t>
            </a:r>
            <a:r>
              <a:rPr lang="ru-RU" sz="1200" dirty="0" err="1" smtClean="0">
                <a:solidFill>
                  <a:srgbClr val="FFC000"/>
                </a:solidFill>
              </a:rPr>
              <a:t>Беовульф</a:t>
            </a:r>
            <a:r>
              <a:rPr lang="ru-RU" sz="1200" dirty="0" smtClean="0">
                <a:solidFill>
                  <a:srgbClr val="FFC000"/>
                </a:solidFill>
              </a:rPr>
              <a:t>».  Иллюстрации Джона </a:t>
            </a:r>
            <a:r>
              <a:rPr lang="ru-RU" sz="1200" dirty="0" err="1" smtClean="0">
                <a:solidFill>
                  <a:srgbClr val="FFC000"/>
                </a:solidFill>
              </a:rPr>
              <a:t>Хоу</a:t>
            </a:r>
            <a:r>
              <a:rPr lang="ru-RU" sz="1200" dirty="0" smtClean="0">
                <a:solidFill>
                  <a:srgbClr val="FFC000"/>
                </a:solidFill>
              </a:rPr>
              <a:t>  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11960" y="692696"/>
            <a:ext cx="432048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феврале 1908 года Рональд и Хилари переехали в дом </a:t>
            </a:r>
            <a:r>
              <a:rPr lang="ru-RU" sz="1200" dirty="0" err="1" smtClean="0">
                <a:solidFill>
                  <a:schemeClr val="bg1"/>
                </a:solidFill>
              </a:rPr>
              <a:t>Фолкнеров</a:t>
            </a:r>
            <a:r>
              <a:rPr lang="ru-RU" sz="1200" dirty="0" smtClean="0">
                <a:solidFill>
                  <a:schemeClr val="bg1"/>
                </a:solidFill>
              </a:rPr>
              <a:t> на </a:t>
            </a:r>
            <a:r>
              <a:rPr lang="ru-RU" sz="1200" dirty="0" err="1" smtClean="0">
                <a:solidFill>
                  <a:schemeClr val="bg1"/>
                </a:solidFill>
              </a:rPr>
              <a:t>Дачис-роуд</a:t>
            </a:r>
            <a:r>
              <a:rPr lang="ru-RU" sz="1200" dirty="0" smtClean="0">
                <a:solidFill>
                  <a:schemeClr val="bg1"/>
                </a:solidFill>
              </a:rPr>
              <a:t>.    Комнату на втором этаже этого дома занимала молодая и очень хорошенькая девушка, изящно сложенная, сероглазая, с модной по тем временам короткой стрижкой.   Ее звали </a:t>
            </a:r>
            <a:r>
              <a:rPr lang="ru-RU" b="1" dirty="0" err="1" smtClean="0">
                <a:solidFill>
                  <a:srgbClr val="FFC000"/>
                </a:solidFill>
              </a:rPr>
              <a:t>Эдит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r>
              <a:rPr lang="ru-RU" b="1" dirty="0" err="1" smtClean="0">
                <a:solidFill>
                  <a:srgbClr val="FFC000"/>
                </a:solidFill>
              </a:rPr>
              <a:t>Брэтт</a:t>
            </a:r>
            <a:r>
              <a:rPr lang="ru-RU" sz="1400" dirty="0" smtClean="0">
                <a:solidFill>
                  <a:srgbClr val="FFC000"/>
                </a:solidFill>
              </a:rPr>
              <a:t>. </a:t>
            </a:r>
          </a:p>
          <a:p>
            <a:pPr algn="just"/>
            <a:endParaRPr lang="ru-RU" sz="1200" dirty="0" smtClean="0">
              <a:solidFill>
                <a:srgbClr val="FFC000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У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и Рональда было много общего. Её мать умерла пятью годами раньше, а отца своего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не знала, так как родилась вне  брака.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Семья Брэггов была довольно зажиточной, и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выросла в более комфортабельной обстановке, чем братья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Толкиены</a:t>
            </a:r>
            <a:r>
              <a:rPr lang="ru-RU" sz="1200" dirty="0" smtClean="0">
                <a:solidFill>
                  <a:schemeClr val="bg1"/>
                </a:solidFill>
              </a:rPr>
              <a:t>.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Она обучалась  в женском пансионе, уже в раннем возрасте  у неё проявились музыкальные способности.  К десяти годам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играла на фортепиано так хорошо, что появилась надежда продолжить её  обучение в музыкальной академии.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Но с безвременной смертью матери в 1903 году все эти планы рухнули. Недостатка в средствах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не испытывала: в наследство ей достались несколько земельных участков в Бирмингеме.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Не удивительно, что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и Рональд быстро поладили: они были сиротами, это помогло им найти общий язык. Впоследствии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неоднократно говорил своим детям, что он и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в каком-то смысле спасли друг друга от невзгод, которые  обоим пришлось  </a:t>
            </a:r>
            <a:r>
              <a:rPr lang="ru-RU" sz="1200" dirty="0" err="1" smtClean="0">
                <a:solidFill>
                  <a:schemeClr val="bg1"/>
                </a:solidFill>
              </a:rPr>
              <a:t>пернести</a:t>
            </a:r>
            <a:r>
              <a:rPr lang="ru-RU" sz="1200" dirty="0" smtClean="0">
                <a:solidFill>
                  <a:schemeClr val="bg1"/>
                </a:solidFill>
              </a:rPr>
              <a:t>  в детские годы.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Вскоре  их  дружба  переросла во влюблённость.</a:t>
            </a:r>
          </a:p>
        </p:txBody>
      </p:sp>
      <p:pic>
        <p:nvPicPr>
          <p:cNvPr id="6" name="Рисунок 5" descr="эдит.jpg"/>
          <p:cNvPicPr>
            <a:picLocks noChangeAspect="1"/>
          </p:cNvPicPr>
          <p:nvPr/>
        </p:nvPicPr>
        <p:blipFill>
          <a:blip r:embed="rId2" cstate="print"/>
          <a:srcRect r="3022"/>
          <a:stretch>
            <a:fillRect/>
          </a:stretch>
        </p:blipFill>
        <p:spPr>
          <a:xfrm>
            <a:off x="827584" y="620688"/>
            <a:ext cx="3168352" cy="4743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486916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740000"/>
                </a:solidFill>
              </a:rPr>
              <a:t>Эдит</a:t>
            </a:r>
            <a:r>
              <a:rPr lang="ru-RU" sz="1200" b="1" dirty="0" smtClean="0">
                <a:solidFill>
                  <a:srgbClr val="740000"/>
                </a:solidFill>
              </a:rPr>
              <a:t> </a:t>
            </a:r>
            <a:r>
              <a:rPr lang="ru-RU" sz="1200" b="1" dirty="0" err="1" smtClean="0">
                <a:solidFill>
                  <a:srgbClr val="740000"/>
                </a:solidFill>
              </a:rPr>
              <a:t>Брэтт</a:t>
            </a:r>
            <a:r>
              <a:rPr lang="ru-RU" sz="1200" b="1" dirty="0" smtClean="0">
                <a:solidFill>
                  <a:srgbClr val="740000"/>
                </a:solidFill>
              </a:rPr>
              <a:t>. 1906 год</a:t>
            </a:r>
            <a:endParaRPr lang="ru-RU" sz="1200" dirty="0">
              <a:solidFill>
                <a:srgbClr val="74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404664"/>
            <a:ext cx="46085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конце лета  1909 года Рональд  не выдержал экзамен в Оксфорде,  поэтому не мог рассчитывать на стипендию, без которой путь в университет ему был закрыт.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На смену детским забавам и жизни под крылом </a:t>
            </a:r>
            <a:r>
              <a:rPr lang="ru-RU" sz="1200" dirty="0" err="1" smtClean="0">
                <a:solidFill>
                  <a:schemeClr val="bg1"/>
                </a:solidFill>
              </a:rPr>
              <a:t>ораторианской</a:t>
            </a:r>
            <a:r>
              <a:rPr lang="ru-RU" sz="1200" dirty="0" smtClean="0">
                <a:solidFill>
                  <a:schemeClr val="bg1"/>
                </a:solidFill>
              </a:rPr>
              <a:t> общины пришли серьёзные интеллектуальные увлечения и общение со старшими соучениками в тесном дружеском кругу. Рональд стал больше заниматься спортом и, несмотря на хрупкое сложение, был избран капитаном регбийной команды.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Игра ему очень нравилась, однако в первом же триместре ему сломали нос, и он сильно прикусил язык.  Эта травма повлекла за собой дефект речи: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стал нечётко произносить слова, и с годами этот недостаток только усугубился. </a:t>
            </a:r>
            <a:r>
              <a:rPr lang="ru-RU" sz="1200" i="1" dirty="0" smtClean="0">
                <a:solidFill>
                  <a:schemeClr val="bg1"/>
                </a:solidFill>
              </a:rPr>
              <a:t> 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Рональд основал школьный клуб, члены которого почти каждый день собирались после занятий в библиотеке, а иногда — за чаем в универсаме </a:t>
            </a:r>
            <a:r>
              <a:rPr lang="ru-RU" sz="1200" dirty="0" err="1" smtClean="0">
                <a:solidFill>
                  <a:schemeClr val="bg1"/>
                </a:solidFill>
              </a:rPr>
              <a:t>Барроу</a:t>
            </a:r>
            <a:r>
              <a:rPr lang="ru-RU" sz="1200" dirty="0" smtClean="0">
                <a:solidFill>
                  <a:schemeClr val="bg1"/>
                </a:solidFill>
              </a:rPr>
              <a:t> в центре Бирмингема. Этот  «Чайный клуб» состоял из четырёх старших учеников и именовался «Чайным клубом </a:t>
            </a:r>
            <a:r>
              <a:rPr lang="ru-RU" sz="1200" dirty="0" err="1" smtClean="0">
                <a:solidFill>
                  <a:schemeClr val="bg1"/>
                </a:solidFill>
              </a:rPr>
              <a:t>Барровианского</a:t>
            </a:r>
            <a:r>
              <a:rPr lang="ru-RU" sz="1200" dirty="0" smtClean="0">
                <a:solidFill>
                  <a:schemeClr val="bg1"/>
                </a:solidFill>
              </a:rPr>
              <a:t> общества», или </a:t>
            </a:r>
            <a:r>
              <a:rPr lang="ru-RU" sz="1400" b="1" dirty="0" smtClean="0">
                <a:solidFill>
                  <a:srgbClr val="FFC000"/>
                </a:solidFill>
              </a:rPr>
              <a:t>ЧКБО.</a:t>
            </a:r>
            <a:endParaRPr lang="ru-RU" sz="1200" b="1" dirty="0" smtClean="0">
              <a:solidFill>
                <a:srgbClr val="FFC000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За чаем обычно шла беседа об общих увлечениях — о древних языках и мифологии. Они декламировали отрывки из «</a:t>
            </a:r>
            <a:r>
              <a:rPr lang="ru-RU" sz="1200" dirty="0" err="1" smtClean="0">
                <a:solidFill>
                  <a:schemeClr val="bg1"/>
                </a:solidFill>
              </a:rPr>
              <a:t>Беовульфа</a:t>
            </a:r>
            <a:r>
              <a:rPr lang="ru-RU" sz="1200" dirty="0" smtClean="0">
                <a:solidFill>
                  <a:schemeClr val="bg1"/>
                </a:solidFill>
              </a:rPr>
              <a:t>» и «Сэра </a:t>
            </a:r>
            <a:r>
              <a:rPr lang="ru-RU" sz="1200" dirty="0" err="1" smtClean="0">
                <a:solidFill>
                  <a:schemeClr val="bg1"/>
                </a:solidFill>
              </a:rPr>
              <a:t>Гавейна</a:t>
            </a:r>
            <a:r>
              <a:rPr lang="ru-RU" sz="1200" dirty="0" smtClean="0">
                <a:solidFill>
                  <a:schemeClr val="bg1"/>
                </a:solidFill>
              </a:rPr>
              <a:t> и Зеленого рыцаря», говорили о классической музыке и о своих текущих делах, делились открытиями, которые им  удалось сделать  в мире книг, искусства.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Во многих отношениях эта небольшая группка послужила моделью для будущих </a:t>
            </a:r>
            <a:r>
              <a:rPr lang="ru-RU" sz="1400" dirty="0" smtClean="0">
                <a:solidFill>
                  <a:srgbClr val="FFC000"/>
                </a:solidFill>
              </a:rPr>
              <a:t>«</a:t>
            </a:r>
            <a:r>
              <a:rPr lang="ru-RU" sz="1400" dirty="0" err="1" smtClean="0">
                <a:solidFill>
                  <a:srgbClr val="FFC000"/>
                </a:solidFill>
              </a:rPr>
              <a:t>Инклингов</a:t>
            </a:r>
            <a:r>
              <a:rPr lang="ru-RU" sz="1400" dirty="0" smtClean="0">
                <a:solidFill>
                  <a:srgbClr val="FFC000"/>
                </a:solidFill>
              </a:rPr>
              <a:t>» </a:t>
            </a:r>
            <a:r>
              <a:rPr lang="ru-RU" sz="1200" dirty="0" smtClean="0">
                <a:solidFill>
                  <a:schemeClr val="bg1"/>
                </a:solidFill>
              </a:rPr>
              <a:t>— знаменитой группы интеллектуалов, ядро которой составили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, К. С. Льюис и другие оксфордские профессора.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сэер2.jpg"/>
          <p:cNvPicPr>
            <a:picLocks noChangeAspect="1"/>
          </p:cNvPicPr>
          <p:nvPr/>
        </p:nvPicPr>
        <p:blipFill>
          <a:blip r:embed="rId2" cstate="print"/>
          <a:srcRect l="2449"/>
          <a:stretch>
            <a:fillRect/>
          </a:stretch>
        </p:blipFill>
        <p:spPr>
          <a:xfrm>
            <a:off x="683568" y="836712"/>
            <a:ext cx="2868053" cy="434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27584" y="522920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Оригинал  манускрипта </a:t>
            </a:r>
          </a:p>
          <a:p>
            <a:pPr algn="ctr"/>
            <a:r>
              <a:rPr lang="ru-RU" sz="1200" i="1" dirty="0" smtClean="0">
                <a:solidFill>
                  <a:srgbClr val="FFC000"/>
                </a:solidFill>
              </a:rPr>
              <a:t>«Сэр  </a:t>
            </a:r>
            <a:r>
              <a:rPr lang="ru-RU" sz="1200" i="1" dirty="0" err="1" smtClean="0">
                <a:solidFill>
                  <a:srgbClr val="FFC000"/>
                </a:solidFill>
              </a:rPr>
              <a:t>Гавейн</a:t>
            </a:r>
            <a:r>
              <a:rPr lang="ru-RU" sz="1200" i="1" dirty="0" smtClean="0">
                <a:solidFill>
                  <a:srgbClr val="FFC000"/>
                </a:solidFill>
              </a:rPr>
              <a:t> и Зелёный Рыцарь»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71600" y="2348880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C000"/>
                </a:solidFill>
              </a:rPr>
              <a:t>Толкиен</a:t>
            </a:r>
            <a:r>
              <a:rPr lang="ru-RU" sz="1200" dirty="0" smtClean="0">
                <a:solidFill>
                  <a:srgbClr val="FFC000"/>
                </a:solidFill>
              </a:rPr>
              <a:t> – студент Оксфорда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14" name="Рисунок 13" descr="Джон Толкиен в Оксфорд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276830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3923928" y="1052736"/>
            <a:ext cx="446449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декабре 1910 года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снова приехал в Оксфорд. Ему предстояла вторая, последняя попытка сдать вступительный экзамен. И его ожидания оправдались: он выдержал экзамен и был принят в </a:t>
            </a:r>
            <a:r>
              <a:rPr lang="ru-RU" sz="1400" b="1" dirty="0" err="1" smtClean="0">
                <a:solidFill>
                  <a:schemeClr val="bg1"/>
                </a:solidFill>
              </a:rPr>
              <a:t>Эксетер-Колледж</a:t>
            </a:r>
            <a:r>
              <a:rPr lang="ru-RU" sz="1200" dirty="0" smtClean="0">
                <a:solidFill>
                  <a:schemeClr val="bg1"/>
                </a:solidFill>
              </a:rPr>
              <a:t> с открытой классической стипендией.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Ещё в школе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глубоко изучил латынь и греческий, а также познакомился с некоторыми другими древними языками, в том числе старофинским и </a:t>
            </a:r>
            <a:r>
              <a:rPr lang="ru-RU" sz="1200" dirty="0" err="1" smtClean="0">
                <a:solidFill>
                  <a:schemeClr val="bg1"/>
                </a:solidFill>
              </a:rPr>
              <a:t>старонорвежским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колледже он встретил учителя-энтузиаста, вдохновенного и преданного своему делу - доктора Джо Райта. Райт понял, что его ученик питает к языкам глубокую, чистую любовь и от природы чувствителен к течению и  ритму  слов  и звуков.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 помощью профессора Райта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проник ещё глубже в этот таинственный мир и увидел, сколько скрытых взаимосвязей можно обнаружить в языках разных культур, подчас весьма отдалённых друг от друга географически и хронологически.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январе 1914 года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была принята в лоно католической церкви.  Через несколько недель они объявили о помолвке, и отец </a:t>
            </a:r>
            <a:r>
              <a:rPr lang="ru-RU" sz="1200" dirty="0" err="1" smtClean="0">
                <a:solidFill>
                  <a:schemeClr val="bg1"/>
                </a:solidFill>
              </a:rPr>
              <a:t>Мерфи</a:t>
            </a:r>
            <a:r>
              <a:rPr lang="ru-RU" sz="1200" dirty="0" smtClean="0">
                <a:solidFill>
                  <a:schemeClr val="bg1"/>
                </a:solidFill>
              </a:rPr>
              <a:t>, наставник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, благословил их на брак.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</p:txBody>
      </p:sp>
      <p:pic>
        <p:nvPicPr>
          <p:cNvPr id="3" name="Рисунок 2" descr="Рональд Толкиен, 1911 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636912"/>
            <a:ext cx="2838058" cy="321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187624" y="587727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Д.Р.Р. </a:t>
            </a:r>
            <a:r>
              <a:rPr lang="ru-RU" sz="1200" dirty="0" err="1" smtClean="0">
                <a:solidFill>
                  <a:srgbClr val="FFC000"/>
                </a:solidFill>
              </a:rPr>
              <a:t>Толкиен</a:t>
            </a:r>
            <a:r>
              <a:rPr lang="ru-RU" sz="1200" dirty="0" smtClean="0">
                <a:solidFill>
                  <a:srgbClr val="FFC000"/>
                </a:solidFill>
              </a:rPr>
              <a:t> в 1911 году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High_Street,_Oxford,_England,_189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60648"/>
            <a:ext cx="8208912" cy="61331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33265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Оксфорд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exeter-college2.jpg"/>
          <p:cNvPicPr>
            <a:picLocks noChangeAspect="1"/>
          </p:cNvPicPr>
          <p:nvPr/>
        </p:nvPicPr>
        <p:blipFill>
          <a:blip r:embed="rId5" cstate="print"/>
          <a:srcRect l="5113" r="5113" b="770"/>
          <a:stretch>
            <a:fillRect/>
          </a:stretch>
        </p:blipFill>
        <p:spPr>
          <a:xfrm>
            <a:off x="467544" y="260648"/>
            <a:ext cx="8208912" cy="6192688"/>
          </a:xfrm>
          <a:prstGeom prst="rect">
            <a:avLst/>
          </a:prstGeom>
        </p:spPr>
      </p:pic>
      <p:pic>
        <p:nvPicPr>
          <p:cNvPr id="13" name="Рисунок 12" descr="exeter_interi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0648"/>
            <a:ext cx="8208912" cy="61926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8184" y="58772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Эксетер-колледж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4" grpId="1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20688"/>
            <a:ext cx="439248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 1914 году  началась Первая мировая война.  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записался в Корпус военной подготовки и приступил к муштре в университетском  парке.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июне 1915 года он сдал последний экзамен по английскому языку и литературе, а через несколько дней узнал, что ему присудили отличие первого  класса.  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Его распределили вторым лейтенантом в полк ланкаширских стрелков.     После полугода начальной подготовки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решил специализироваться на связном деле. Он выучил азбуку Морзе и научился обращаться с сигнальными флажками и полевыми телефонами,  работавшими на основе проводной связи.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1916  году состоялось венчание Рональда и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Весной 1916 года Рональда повысили в звании до лейтенанта, и он сфотографировался в военной форме. На этом снимке он предстает типичным английским офицером времён Первой мировой:  коротко подстриженные волосы, гладко зачёсанные влево на пробор; безупречно опрятная форма; высокий лоб, длинный, тонкий нос, усы и выдающиеся скулы.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Лицо не назовешь классически красивым, но все черты свидетельствуют о недюжинном уме, решимости и честности.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Через несколько недель после того, как был сделан этот снимок,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отправили во Францию.</a:t>
            </a:r>
          </a:p>
        </p:txBody>
      </p:sp>
      <p:pic>
        <p:nvPicPr>
          <p:cNvPr id="3" name="Рисунок 2" descr="0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80728"/>
            <a:ext cx="3024336" cy="4370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259632" y="544522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1916  год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836712"/>
            <a:ext cx="352839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Роту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бросили в атаку на занятую немцами деревушку </a:t>
            </a:r>
            <a:r>
              <a:rPr lang="ru-RU" sz="1200" dirty="0" err="1" smtClean="0">
                <a:solidFill>
                  <a:schemeClr val="bg1"/>
                </a:solidFill>
              </a:rPr>
              <a:t>Овийе</a:t>
            </a:r>
            <a:r>
              <a:rPr lang="ru-RU" sz="1200" dirty="0" smtClean="0">
                <a:solidFill>
                  <a:schemeClr val="bg1"/>
                </a:solidFill>
              </a:rPr>
              <a:t>. Многие его товарищи пали под пулемётным огнем в первые же несколько часов наступления.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сражался на передовой, но остался невредим.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Бои при Сомме бушевали все лето, 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часто оказывался в самой гуще сражений.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конце октября 1916 года, после пяти месяцев пребывания во Франции,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заразился свирепствовавшей в те дни «окопной лихорадкой» — острой инфекционной болезнью.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Болезнь продолжалась всю весну и лето 1917 года: приступы болезни, подчас весьма тяжелые, чередовались  с  краткими периодами  ремиссии.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16 ноября 1917 года в  </a:t>
            </a:r>
            <a:r>
              <a:rPr lang="ru-RU" sz="1200" dirty="0" err="1" smtClean="0">
                <a:solidFill>
                  <a:schemeClr val="bg1"/>
                </a:solidFill>
              </a:rPr>
              <a:t>челтнемской</a:t>
            </a:r>
            <a:r>
              <a:rPr lang="ru-RU" sz="1200" dirty="0" smtClean="0">
                <a:solidFill>
                  <a:schemeClr val="bg1"/>
                </a:solidFill>
              </a:rPr>
              <a:t> больнице на свет появился первый ребенок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Толкиенов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</a:rPr>
              <a:t>- </a:t>
            </a:r>
            <a:r>
              <a:rPr lang="ru-RU" sz="1400" b="1" dirty="0" smtClean="0">
                <a:solidFill>
                  <a:srgbClr val="FFC000"/>
                </a:solidFill>
              </a:rPr>
              <a:t>Джон </a:t>
            </a:r>
            <a:r>
              <a:rPr lang="ru-RU" sz="1400" b="1" dirty="0" err="1" smtClean="0">
                <a:solidFill>
                  <a:srgbClr val="FFC000"/>
                </a:solidFill>
              </a:rPr>
              <a:t>Фрэнсис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Руэл</a:t>
            </a:r>
            <a:r>
              <a:rPr lang="ru-RU" sz="1400" b="1" dirty="0" smtClean="0">
                <a:solidFill>
                  <a:srgbClr val="FFC000"/>
                </a:solidFill>
              </a:rPr>
              <a:t>. </a:t>
            </a:r>
            <a:endParaRPr lang="ru-RU" sz="1200" b="1" dirty="0" smtClean="0">
              <a:solidFill>
                <a:srgbClr val="FFC000"/>
              </a:solidFill>
            </a:endParaRPr>
          </a:p>
          <a:p>
            <a:pPr algn="just"/>
            <a:endParaRPr lang="ru-RU" sz="8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1918 году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был демобилизован, и в его жизни начался новый этап.   Впереди его ждала карьера учёного и жизнь семьянина, любящего мужа и отца. </a:t>
            </a:r>
          </a:p>
        </p:txBody>
      </p:sp>
      <p:pic>
        <p:nvPicPr>
          <p:cNvPr id="4" name="Рисунок 3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332657"/>
            <a:ext cx="4104455" cy="3139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645024"/>
            <a:ext cx="4067889" cy="2530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476672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Первым в жизни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местом службы стала должность филолога в оксфордской лаборатории, сотрудники которой работали над составлением </a:t>
            </a:r>
            <a:r>
              <a:rPr lang="ru-RU" sz="1200" b="1" dirty="0" smtClean="0">
                <a:solidFill>
                  <a:schemeClr val="bg1"/>
                </a:solidFill>
              </a:rPr>
              <a:t>«Нового словаря английского языка».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Лаборатория размещалась в нескольких крошечных, пыльных комнатках старого здания Музея </a:t>
            </a:r>
            <a:r>
              <a:rPr lang="ru-RU" sz="1200" dirty="0" err="1" smtClean="0">
                <a:solidFill>
                  <a:schemeClr val="bg1"/>
                </a:solidFill>
              </a:rPr>
              <a:t>Ашмола</a:t>
            </a:r>
            <a:r>
              <a:rPr lang="ru-RU" sz="1200" dirty="0" smtClean="0">
                <a:solidFill>
                  <a:schemeClr val="bg1"/>
                </a:solidFill>
              </a:rPr>
              <a:t> на Брод-стрит, в центре города.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«Новый словарь английского языка» представлял собой масштабный и долгосрочный проект. Работа над ним началась в 1878 году под руководством редактора Джеймса </a:t>
            </a:r>
            <a:r>
              <a:rPr lang="ru-RU" sz="1200" dirty="0" err="1" smtClean="0">
                <a:solidFill>
                  <a:schemeClr val="bg1"/>
                </a:solidFill>
              </a:rPr>
              <a:t>Мюррея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За первые двадцать два года составители добрались от буквы «А» до буквы «Н» и опубликовали соответствующие тома, после чего проект вступил во вторую, заключительную фазу. </a:t>
            </a:r>
          </a:p>
        </p:txBody>
      </p:sp>
      <p:pic>
        <p:nvPicPr>
          <p:cNvPr id="4" name="Рисунок 3" descr="Ashmole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2880320" cy="4417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7667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</a:rPr>
              <a:t>Музей </a:t>
            </a:r>
            <a:r>
              <a:rPr lang="ru-RU" sz="1200" b="1" dirty="0" err="1" smtClean="0">
                <a:solidFill>
                  <a:srgbClr val="FFC000"/>
                </a:solidFill>
              </a:rPr>
              <a:t>Ашмола</a:t>
            </a:r>
            <a:r>
              <a:rPr lang="ru-RU" sz="1200" b="1" dirty="0" smtClean="0">
                <a:solidFill>
                  <a:srgbClr val="FFC000"/>
                </a:solidFill>
              </a:rPr>
              <a:t>, </a:t>
            </a:r>
          </a:p>
          <a:p>
            <a:pPr algn="ctr"/>
            <a:r>
              <a:rPr lang="ru-RU" sz="1200" b="1" dirty="0" smtClean="0">
                <a:solidFill>
                  <a:srgbClr val="FFC000"/>
                </a:solidFill>
              </a:rPr>
              <a:t>Оксфорд</a:t>
            </a:r>
            <a:endParaRPr lang="ru-RU" sz="1200" b="1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284984"/>
            <a:ext cx="331236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была поручена работа над несколькими словами, начинающимися с буквы «</a:t>
            </a:r>
            <a:r>
              <a:rPr lang="en-US" sz="1200" dirty="0" smtClean="0">
                <a:solidFill>
                  <a:schemeClr val="bg1"/>
                </a:solidFill>
              </a:rPr>
              <a:t>W</a:t>
            </a:r>
            <a:r>
              <a:rPr lang="ru-RU" sz="1200" dirty="0" smtClean="0">
                <a:solidFill>
                  <a:schemeClr val="bg1"/>
                </a:solidFill>
              </a:rPr>
              <a:t>».  Для работы такого рода требовались педантичное внимание к мелочам и  глубокое чувство языка.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должен был выявить связи английских слов с их эквивалентами во множестве других языков  (как современных, так и древних, в том числе в англосаксонском) и проследить пути их развития.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Нередко на проработку одного-единственного слова и составление полного отчёта 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уходила целая неделя.</a:t>
            </a:r>
          </a:p>
        </p:txBody>
      </p:sp>
      <p:pic>
        <p:nvPicPr>
          <p:cNvPr id="8" name="Рисунок 7" descr="0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284984"/>
            <a:ext cx="4648200" cy="3114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476672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первые несколько месяцев жизни в Оксфорде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Толкиены</a:t>
            </a:r>
            <a:r>
              <a:rPr lang="ru-RU" sz="1200" dirty="0" smtClean="0">
                <a:solidFill>
                  <a:schemeClr val="bg1"/>
                </a:solidFill>
              </a:rPr>
              <a:t> снимали небольшую квартирку на </a:t>
            </a:r>
            <a:r>
              <a:rPr lang="ru-RU" sz="1200" dirty="0" err="1" smtClean="0">
                <a:solidFill>
                  <a:schemeClr val="bg1"/>
                </a:solidFill>
              </a:rPr>
              <a:t>Сент-Джон-стрит</a:t>
            </a:r>
            <a:r>
              <a:rPr lang="ru-RU" sz="1200" dirty="0" smtClean="0">
                <a:solidFill>
                  <a:schemeClr val="bg1"/>
                </a:solidFill>
              </a:rPr>
              <a:t>, неподалеку от Музея </a:t>
            </a:r>
            <a:r>
              <a:rPr lang="ru-RU" sz="1200" dirty="0" err="1" smtClean="0">
                <a:solidFill>
                  <a:schemeClr val="bg1"/>
                </a:solidFill>
              </a:rPr>
              <a:t>Ашмола</a:t>
            </a:r>
            <a:r>
              <a:rPr lang="ru-RU" sz="1200" dirty="0" smtClean="0">
                <a:solidFill>
                  <a:schemeClr val="bg1"/>
                </a:solidFill>
              </a:rPr>
              <a:t>.    Вскоре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начал давать частные уроки на дому,   и к лету  1919 года они с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смогли перебраться в дом на Альфред-стрит.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этому времени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открыл в себе педагогический дар: он пользовался популярностью среди студентов, его ученики делали успехи, и в этой новой роли он чувствовал себя превосходно.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весне 1920 года он уже набрал целую группу учеников. Занятия были расписаны вперед до конца учебного года, 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решил, что от работы над «Новым словарем английского языка» можно отказаться.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1920 году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получил официальное уведомление о назначении на должность лектора в университете </a:t>
            </a:r>
            <a:r>
              <a:rPr lang="ru-RU" sz="1400" b="1" dirty="0" smtClean="0">
                <a:solidFill>
                  <a:srgbClr val="FFC000"/>
                </a:solidFill>
              </a:rPr>
              <a:t>Лидса, </a:t>
            </a:r>
            <a:r>
              <a:rPr lang="ru-RU" sz="1400" dirty="0" smtClean="0">
                <a:solidFill>
                  <a:schemeClr val="bg1"/>
                </a:solidFill>
              </a:rPr>
              <a:t>города в Йоркшире, на реке Эйр</a:t>
            </a:r>
            <a:r>
              <a:rPr lang="ru-RU" sz="1400" b="1" dirty="0" smtClean="0">
                <a:solidFill>
                  <a:schemeClr val="bg1"/>
                </a:solidFill>
              </a:rPr>
              <a:t>.  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октябре 1920 года рождается второй сын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– </a:t>
            </a:r>
            <a:r>
              <a:rPr lang="ru-RU" sz="1400" b="1" dirty="0" smtClean="0">
                <a:solidFill>
                  <a:srgbClr val="FFC000"/>
                </a:solidFill>
              </a:rPr>
              <a:t>Майкл.</a:t>
            </a:r>
            <a:endParaRPr lang="ru-RU" sz="1200" b="1" dirty="0" smtClean="0">
              <a:solidFill>
                <a:srgbClr val="FFC000"/>
              </a:solidFill>
            </a:endParaRP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конце 1922 года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и </a:t>
            </a:r>
            <a:r>
              <a:rPr lang="ru-RU" sz="1400" b="1" dirty="0" smtClean="0">
                <a:solidFill>
                  <a:srgbClr val="FFC000"/>
                </a:solidFill>
              </a:rPr>
              <a:t>Эрик  Гордон </a:t>
            </a:r>
            <a:r>
              <a:rPr lang="ru-RU" sz="1200" dirty="0" smtClean="0">
                <a:solidFill>
                  <a:schemeClr val="bg1"/>
                </a:solidFill>
              </a:rPr>
              <a:t>совместно составили и опубликовали словарь к сборнику среднеанглийских фрагментов, а затем приступили к работе над новым изданием среднеанглийской поэмы «Сэр </a:t>
            </a:r>
            <a:r>
              <a:rPr lang="ru-RU" sz="1200" dirty="0" err="1" smtClean="0">
                <a:solidFill>
                  <a:schemeClr val="bg1"/>
                </a:solidFill>
              </a:rPr>
              <a:t>Гавейн</a:t>
            </a:r>
            <a:r>
              <a:rPr lang="ru-RU" sz="1200" dirty="0" smtClean="0">
                <a:solidFill>
                  <a:schemeClr val="bg1"/>
                </a:solidFill>
              </a:rPr>
              <a:t> и Зеленый рыцарь».</a:t>
            </a:r>
          </a:p>
        </p:txBody>
      </p:sp>
      <p:pic>
        <p:nvPicPr>
          <p:cNvPr id="3" name="Рисунок 2" descr="bear-inn-oxford2.jpg"/>
          <p:cNvPicPr>
            <a:picLocks noChangeAspect="1"/>
          </p:cNvPicPr>
          <p:nvPr/>
        </p:nvPicPr>
        <p:blipFill>
          <a:blip r:embed="rId2" cstate="print"/>
          <a:srcRect l="22438" t="3550" r="5113" b="5872"/>
          <a:stretch>
            <a:fillRect/>
          </a:stretch>
        </p:blipFill>
        <p:spPr>
          <a:xfrm>
            <a:off x="611560" y="1628800"/>
            <a:ext cx="3816425" cy="3235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907704" y="472514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</a:rPr>
              <a:t>Альфред-стрит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1274528755_leeds-castle-kent-england.jpg"/>
          <p:cNvPicPr>
            <a:picLocks noChangeAspect="1"/>
          </p:cNvPicPr>
          <p:nvPr/>
        </p:nvPicPr>
        <p:blipFill>
          <a:blip r:embed="rId3" cstate="print"/>
          <a:srcRect b="3546"/>
          <a:stretch>
            <a:fillRect/>
          </a:stretch>
        </p:blipFill>
        <p:spPr>
          <a:xfrm>
            <a:off x="467544" y="260648"/>
            <a:ext cx="8162343" cy="6048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216" y="58772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Замок в Лидсе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Рисунок 10" descr="03.jpg"/>
          <p:cNvPicPr>
            <a:picLocks noChangeAspect="1"/>
          </p:cNvPicPr>
          <p:nvPr/>
        </p:nvPicPr>
        <p:blipFill>
          <a:blip r:embed="rId4" cstate="print"/>
          <a:srcRect b="1040"/>
          <a:stretch>
            <a:fillRect/>
          </a:stretch>
        </p:blipFill>
        <p:spPr>
          <a:xfrm>
            <a:off x="467544" y="260648"/>
            <a:ext cx="8246690" cy="61206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0112" y="4046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Университет  в  Лидсе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980728"/>
            <a:ext cx="43204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1924 году на кафедре учредили новую профессорскую должность, и в октябре, всего за месяц до того, как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родила третьего сына, </a:t>
            </a:r>
            <a:r>
              <a:rPr lang="ru-RU" sz="1400" b="1" dirty="0" smtClean="0">
                <a:solidFill>
                  <a:srgbClr val="FFC000"/>
                </a:solidFill>
              </a:rPr>
              <a:t>Кристофера </a:t>
            </a:r>
            <a:r>
              <a:rPr lang="ru-RU" sz="1400" b="1" dirty="0" err="1" smtClean="0">
                <a:solidFill>
                  <a:srgbClr val="FFC000"/>
                </a:solidFill>
              </a:rPr>
              <a:t>Руэла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стал профессором английского языка.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октябре 1925 года он был избран профессором англосаксонского языка в </a:t>
            </a:r>
            <a:r>
              <a:rPr lang="ru-RU" sz="1200" b="1" dirty="0" smtClean="0">
                <a:solidFill>
                  <a:schemeClr val="bg1"/>
                </a:solidFill>
              </a:rPr>
              <a:t>колледже </a:t>
            </a:r>
            <a:r>
              <a:rPr lang="ru-RU" sz="1400" b="1" dirty="0" err="1" smtClean="0">
                <a:solidFill>
                  <a:srgbClr val="FFC000"/>
                </a:solidFill>
              </a:rPr>
              <a:t>Ролинсона</a:t>
            </a:r>
            <a:r>
              <a:rPr lang="ru-RU" sz="1400" b="1" dirty="0" smtClean="0">
                <a:solidFill>
                  <a:srgbClr val="FFC000"/>
                </a:solidFill>
              </a:rPr>
              <a:t> и </a:t>
            </a:r>
            <a:r>
              <a:rPr lang="ru-RU" sz="1400" b="1" dirty="0" err="1" smtClean="0">
                <a:solidFill>
                  <a:srgbClr val="FFC000"/>
                </a:solidFill>
              </a:rPr>
              <a:t>Бозуорта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dirty="0" smtClean="0">
                <a:solidFill>
                  <a:srgbClr val="FFC000"/>
                </a:solidFill>
              </a:rPr>
              <a:t>в Оксфорде.</a:t>
            </a:r>
            <a:endParaRPr lang="ru-RU" sz="1200" dirty="0" smtClean="0">
              <a:solidFill>
                <a:srgbClr val="FFC000"/>
              </a:solidFill>
            </a:endParaRP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конце 1925 года семья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переехала в дом на </a:t>
            </a:r>
            <a:r>
              <a:rPr lang="ru-RU" sz="1200" dirty="0" err="1" smtClean="0">
                <a:solidFill>
                  <a:schemeClr val="bg1"/>
                </a:solidFill>
              </a:rPr>
              <a:t>Нортмур-роуд</a:t>
            </a:r>
            <a:r>
              <a:rPr lang="ru-RU" sz="1200" dirty="0" smtClean="0">
                <a:solidFill>
                  <a:schemeClr val="bg1"/>
                </a:solidFill>
              </a:rPr>
              <a:t>, где они прожили до 1947 года.   Дом этот  и теперь  выглядит так же, как в те времена, когда здесь обитало семейство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Толкиенов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Много лет спустя писатель </a:t>
            </a:r>
            <a:r>
              <a:rPr lang="ru-RU" sz="1200" dirty="0" err="1" smtClean="0">
                <a:solidFill>
                  <a:schemeClr val="bg1"/>
                </a:solidFill>
              </a:rPr>
              <a:t>Десмонд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Олброу</a:t>
            </a:r>
            <a:r>
              <a:rPr lang="ru-RU" sz="1200" dirty="0" smtClean="0">
                <a:solidFill>
                  <a:schemeClr val="bg1"/>
                </a:solidFill>
              </a:rPr>
              <a:t> вспоминал о том, как в молодости ему довелось побывать в кабинете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на </a:t>
            </a:r>
            <a:r>
              <a:rPr lang="ru-RU" sz="1200" dirty="0" err="1" smtClean="0">
                <a:solidFill>
                  <a:schemeClr val="bg1"/>
                </a:solidFill>
              </a:rPr>
              <a:t>Нортмур-роуд</a:t>
            </a:r>
            <a:r>
              <a:rPr lang="ru-RU" sz="1200" dirty="0" smtClean="0">
                <a:solidFill>
                  <a:schemeClr val="bg1"/>
                </a:solidFill>
              </a:rPr>
              <a:t>: </a:t>
            </a:r>
            <a:r>
              <a:rPr lang="ru-RU" sz="1200" i="1" dirty="0" smtClean="0">
                <a:solidFill>
                  <a:schemeClr val="bg1"/>
                </a:solidFill>
              </a:rPr>
              <a:t>«Это был профессор - вылитый профессор, каким его положено себе представлять... </a:t>
            </a:r>
          </a:p>
          <a:p>
            <a:pPr algn="just"/>
            <a:r>
              <a:rPr lang="ru-RU" sz="1200" i="1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i="1" dirty="0" smtClean="0">
                <a:solidFill>
                  <a:schemeClr val="bg1"/>
                </a:solidFill>
              </a:rPr>
              <a:t> носил брюки из рубчатого вельвета  и пиджак спортивного покроя, курил трубку, придававшую ему уверенности, много смеялся, временами что-то сбивчиво бормотал, когда слова не поспевали за мыслью. </a:t>
            </a:r>
          </a:p>
          <a:p>
            <a:pPr algn="just"/>
            <a:r>
              <a:rPr lang="ru-RU" sz="1200" i="1" dirty="0" smtClean="0">
                <a:solidFill>
                  <a:schemeClr val="bg1"/>
                </a:solidFill>
              </a:rPr>
              <a:t>Он излучал утонченную цивилизованность и обаяние здравого смысла».</a:t>
            </a:r>
          </a:p>
        </p:txBody>
      </p:sp>
      <p:pic>
        <p:nvPicPr>
          <p:cNvPr id="3" name="Рисунок 2" descr="20, Northmoor Road, in Oxford (1930-1949)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54868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5A2916"/>
                </a:solidFill>
              </a:rPr>
              <a:t>Нортмур-роуд</a:t>
            </a:r>
            <a:r>
              <a:rPr lang="ru-RU" sz="1200" dirty="0" smtClean="0">
                <a:solidFill>
                  <a:srgbClr val="5A2916"/>
                </a:solidFill>
              </a:rPr>
              <a:t>, 20</a:t>
            </a:r>
            <a:endParaRPr lang="ru-RU" sz="1200" dirty="0">
              <a:solidFill>
                <a:srgbClr val="5A2916"/>
              </a:solidFill>
            </a:endParaRPr>
          </a:p>
        </p:txBody>
      </p:sp>
      <p:pic>
        <p:nvPicPr>
          <p:cNvPr id="5" name="Рисунок 4" descr="0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636912"/>
            <a:ext cx="2785946" cy="347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404664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Самое яркое впечатление на студентов производили лекции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о «</a:t>
            </a:r>
            <a:r>
              <a:rPr lang="ru-RU" sz="1200" dirty="0" err="1" smtClean="0">
                <a:solidFill>
                  <a:schemeClr val="bg1"/>
                </a:solidFill>
              </a:rPr>
              <a:t>Беовульфе</a:t>
            </a:r>
            <a:r>
              <a:rPr lang="ru-RU" sz="1200" dirty="0" smtClean="0">
                <a:solidFill>
                  <a:schemeClr val="bg1"/>
                </a:solidFill>
              </a:rPr>
              <a:t>». Одну из этих лекций о </a:t>
            </a:r>
            <a:r>
              <a:rPr lang="ru-RU" sz="1200" dirty="0" err="1" smtClean="0">
                <a:solidFill>
                  <a:schemeClr val="bg1"/>
                </a:solidFill>
              </a:rPr>
              <a:t>Беовульфе</a:t>
            </a:r>
            <a:r>
              <a:rPr lang="ru-RU" sz="1200" dirty="0" smtClean="0">
                <a:solidFill>
                  <a:schemeClr val="bg1"/>
                </a:solidFill>
              </a:rPr>
              <a:t> посетил ещё в студенческие годы великий английский поэт </a:t>
            </a:r>
            <a:r>
              <a:rPr lang="ru-RU" sz="1400" b="1" dirty="0" smtClean="0">
                <a:solidFill>
                  <a:srgbClr val="FFC000"/>
                </a:solidFill>
              </a:rPr>
              <a:t>У. X. </a:t>
            </a:r>
            <a:r>
              <a:rPr lang="ru-RU" sz="1400" b="1" dirty="0" err="1" smtClean="0">
                <a:solidFill>
                  <a:srgbClr val="FFC000"/>
                </a:solidFill>
              </a:rPr>
              <a:t>Оден</a:t>
            </a:r>
            <a:r>
              <a:rPr lang="ru-RU" sz="1200" dirty="0" smtClean="0">
                <a:solidFill>
                  <a:schemeClr val="bg1"/>
                </a:solidFill>
              </a:rPr>
              <a:t>, который впоследствии стал пылким поклонником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 и с середины 50-х  годов  вёл  с  ним переписку.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1929 году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 родила ещё одного ребенка — долгожданную дочку, которой дали имя </a:t>
            </a:r>
            <a:r>
              <a:rPr lang="ru-RU" sz="1400" b="1" dirty="0" err="1" smtClean="0">
                <a:solidFill>
                  <a:srgbClr val="FFC000"/>
                </a:solidFill>
              </a:rPr>
              <a:t>Присцилла</a:t>
            </a:r>
            <a:r>
              <a:rPr lang="ru-RU" sz="1200" dirty="0" smtClean="0">
                <a:solidFill>
                  <a:schemeClr val="bg1"/>
                </a:solidFill>
              </a:rPr>
              <a:t>.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это время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было тридцать семь лет, и он находился на вершине учёной карьеры.   Должность оксфордского профессора означала престиж и почёт, но оплачивалась вовсе не так уж щедро. 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по-прежнему приходилось проверять экзаменационные работы на школьный аттестат, чем он и занимался  каждое лето на протяжении двадцати с  лишним  лет.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0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996952"/>
            <a:ext cx="2352675" cy="3228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4208" y="573325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C000"/>
                </a:solidFill>
              </a:rPr>
              <a:t>Уистен</a:t>
            </a:r>
            <a:r>
              <a:rPr lang="ru-RU" sz="1200" dirty="0" smtClean="0">
                <a:solidFill>
                  <a:srgbClr val="FFC000"/>
                </a:solidFill>
              </a:rPr>
              <a:t> </a:t>
            </a:r>
            <a:r>
              <a:rPr lang="ru-RU" sz="1200" dirty="0" err="1" smtClean="0">
                <a:solidFill>
                  <a:srgbClr val="FFC000"/>
                </a:solidFill>
              </a:rPr>
              <a:t>Хью</a:t>
            </a:r>
            <a:r>
              <a:rPr lang="ru-RU" sz="1200" dirty="0" smtClean="0">
                <a:solidFill>
                  <a:srgbClr val="FFC000"/>
                </a:solidFill>
              </a:rPr>
              <a:t> </a:t>
            </a:r>
            <a:r>
              <a:rPr lang="ru-RU" sz="1200" dirty="0" err="1" smtClean="0">
                <a:solidFill>
                  <a:srgbClr val="FFC000"/>
                </a:solidFill>
              </a:rPr>
              <a:t>Оден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7" name="Рисунок 6" descr="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755576" y="314096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C000"/>
                </a:solidFill>
              </a:rPr>
              <a:t>1930-е гг.</a:t>
            </a:r>
            <a:endParaRPr lang="ru-RU" sz="1200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3789040"/>
            <a:ext cx="51845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эти годы из-под его пера вышло солидное собрание академических трудов.  Он много писал для «</a:t>
            </a:r>
            <a:r>
              <a:rPr lang="ru-RU" sz="1200" dirty="0" err="1" smtClean="0">
                <a:solidFill>
                  <a:schemeClr val="bg1"/>
                </a:solidFill>
              </a:rPr>
              <a:t>Ревью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ов</a:t>
            </a:r>
            <a:r>
              <a:rPr lang="ru-RU" sz="1200" dirty="0" smtClean="0">
                <a:solidFill>
                  <a:schemeClr val="bg1"/>
                </a:solidFill>
              </a:rPr>
              <a:t> Инглиш </a:t>
            </a:r>
            <a:r>
              <a:rPr lang="ru-RU" sz="1200" dirty="0" err="1" smtClean="0">
                <a:solidFill>
                  <a:schemeClr val="bg1"/>
                </a:solidFill>
              </a:rPr>
              <a:t>Стадиз</a:t>
            </a:r>
            <a:r>
              <a:rPr lang="ru-RU" sz="1200" dirty="0" smtClean="0">
                <a:solidFill>
                  <a:schemeClr val="bg1"/>
                </a:solidFill>
              </a:rPr>
              <a:t>», «Оксфорд </a:t>
            </a:r>
            <a:r>
              <a:rPr lang="ru-RU" sz="1200" dirty="0" err="1" smtClean="0">
                <a:solidFill>
                  <a:schemeClr val="bg1"/>
                </a:solidFill>
              </a:rPr>
              <a:t>Мэгэзин</a:t>
            </a:r>
            <a:r>
              <a:rPr lang="ru-RU" sz="1200" dirty="0" smtClean="0">
                <a:solidFill>
                  <a:schemeClr val="bg1"/>
                </a:solidFill>
              </a:rPr>
              <a:t>» и других литературных журналов.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написал серьёзное исследование, посвящённое средневековому английскому тексту «А</a:t>
            </a:r>
            <a:r>
              <a:rPr lang="en-US" sz="1200" dirty="0" smtClean="0">
                <a:solidFill>
                  <a:schemeClr val="bg1"/>
                </a:solidFill>
              </a:rPr>
              <a:t>n</a:t>
            </a:r>
            <a:r>
              <a:rPr lang="ru-RU" sz="1200" dirty="0" err="1" smtClean="0">
                <a:solidFill>
                  <a:schemeClr val="bg1"/>
                </a:solidFill>
              </a:rPr>
              <a:t>сгепе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Wisse</a:t>
            </a:r>
            <a:r>
              <a:rPr lang="en-US" sz="1200" dirty="0" smtClean="0">
                <a:solidFill>
                  <a:schemeClr val="bg1"/>
                </a:solidFill>
              </a:rPr>
              <a:t> and </a:t>
            </a:r>
            <a:r>
              <a:rPr lang="en-US" sz="1200" dirty="0" err="1" smtClean="0">
                <a:solidFill>
                  <a:schemeClr val="bg1"/>
                </a:solidFill>
              </a:rPr>
              <a:t>Hali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Meiohad</a:t>
            </a:r>
            <a:r>
              <a:rPr lang="ru-RU" sz="1200" dirty="0" smtClean="0">
                <a:solidFill>
                  <a:schemeClr val="bg1"/>
                </a:solidFill>
              </a:rPr>
              <a:t>», краткая сводка которого была опубликована оксфордским издательством «</a:t>
            </a:r>
            <a:r>
              <a:rPr lang="ru-RU" sz="1200" dirty="0" err="1" smtClean="0">
                <a:solidFill>
                  <a:schemeClr val="bg1"/>
                </a:solidFill>
              </a:rPr>
              <a:t>Кларендон-Пресс</a:t>
            </a:r>
            <a:r>
              <a:rPr lang="ru-RU" sz="1200" dirty="0" smtClean="0">
                <a:solidFill>
                  <a:schemeClr val="bg1"/>
                </a:solidFill>
              </a:rPr>
              <a:t>» в 1929 году в составе сборника «Эссе и научные труды Ассоциации английского языка и литературы». </a:t>
            </a: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регулярно поставлял материалы для периодического издания «Трудов филологического общества».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99992" y="1988840"/>
            <a:ext cx="40324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Джон </a:t>
            </a:r>
          </a:p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Рональд </a:t>
            </a:r>
          </a:p>
          <a:p>
            <a:pPr algn="ctr"/>
            <a:r>
              <a:rPr lang="ru-RU" sz="36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Руэл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72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Толкиен</a:t>
            </a:r>
            <a:endParaRPr lang="ru-RU" sz="72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40466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Легенда гласит:  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проверял студенческие работы  и вдруг заметил что-то на ковре, у самой ножки стола. Крошечная дырочка!   </a:t>
            </a:r>
          </a:p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Несколько долгих секунд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смотрел на неё, погрузившись в мечты. </a:t>
            </a:r>
          </a:p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потом рука потянулась  к чистому листу, лежащему перед ним, </a:t>
            </a:r>
          </a:p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написал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2492896"/>
            <a:ext cx="7272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скромный профессор, добропорядочный католик, крупный учёный-лингвист, заботливый отец, любящий супруг...   Почётный член мужских клубов, любитель трубки и регби, страстный спорщик, интеллектуал   и балагур, временами  остро ощущавший одиночество... 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вёл самую обыкновенную жизнь самого обыкновенного университетского профессора.</a:t>
            </a:r>
          </a:p>
          <a:p>
            <a:endParaRPr 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когда на улицы Оксфорда опускалась ночь, засыпали домашние, и все заботы наконец-то можно было оставить до утра,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брал лист чистой бумаги — и терялся где-то на запутанных дорогах Средиземья...    </a:t>
            </a:r>
            <a:endPara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916832"/>
            <a:ext cx="624203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 земле была нора, а в норе жил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хоббит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...»</a:t>
            </a:r>
          </a:p>
        </p:txBody>
      </p:sp>
      <p:pic>
        <p:nvPicPr>
          <p:cNvPr id="7" name="Рисунок 6" descr="020202021.jpg"/>
          <p:cNvPicPr>
            <a:picLocks noChangeAspect="1"/>
          </p:cNvPicPr>
          <p:nvPr/>
        </p:nvPicPr>
        <p:blipFill>
          <a:blip r:embed="rId2" cstate="print"/>
          <a:srcRect b="1927"/>
          <a:stretch>
            <a:fillRect/>
          </a:stretch>
        </p:blipFill>
        <p:spPr>
          <a:xfrm>
            <a:off x="755576" y="836712"/>
            <a:ext cx="3696744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2" grpId="1"/>
      <p:bldP spid="13" grpId="0"/>
      <p:bldP spid="13" grpId="1"/>
      <p:bldP spid="8" grpId="0" build="p"/>
      <p:bldP spid="8" grpI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692696"/>
            <a:ext cx="37444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При всей занятости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умудрялся находить время и для семьи, всегда успевал пообщаться с детьми, которых любил  всем сердцем и, в отличие от большинства отцов того времени, ничуть не стеснялся выказывать свою привязанность. 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Чтобы порадовать детей,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ежегодно писал им письмо «от Деда Мороза» — послание с картинками, в котором рассказывалось о последних приключениях Деда Мороза и его приготовлениях к очередному Новому году. В 1976 году их собрали и опубликовали в книжке </a:t>
            </a:r>
            <a:r>
              <a:rPr lang="ru-RU" sz="1400" b="1" dirty="0" smtClean="0">
                <a:solidFill>
                  <a:srgbClr val="FFC000"/>
                </a:solidFill>
              </a:rPr>
              <a:t>«Письма Деда Мороза».</a:t>
            </a:r>
            <a:endParaRPr lang="ru-RU" sz="1200" b="1" dirty="0" smtClean="0">
              <a:solidFill>
                <a:srgbClr val="FFC000"/>
              </a:solidFill>
            </a:endParaRP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письма.jpg"/>
          <p:cNvPicPr>
            <a:picLocks noChangeAspect="1"/>
          </p:cNvPicPr>
          <p:nvPr/>
        </p:nvPicPr>
        <p:blipFill>
          <a:blip r:embed="rId2" cstate="print"/>
          <a:srcRect l="4641"/>
          <a:stretch>
            <a:fillRect/>
          </a:stretch>
        </p:blipFill>
        <p:spPr>
          <a:xfrm>
            <a:off x="827584" y="404664"/>
            <a:ext cx="3384376" cy="234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885bee35a7ffa913604caa5673811c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40027">
            <a:off x="946210" y="2718536"/>
            <a:ext cx="3327211" cy="248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G1f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32656"/>
            <a:ext cx="3991617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71600" y="573325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Обложка  первого издания </a:t>
            </a:r>
          </a:p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«Писем деда Мороза»</a:t>
            </a:r>
            <a:endParaRPr lang="ru-RU" sz="1200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3356992"/>
            <a:ext cx="3600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 1925 году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сочинил для Джона и Майкла (Кристофер был ещё совсем маленьким) сказку. Постепенно сказка разрослась и превратилась в большую «</a:t>
            </a:r>
            <a:r>
              <a:rPr lang="ru-RU" sz="1200" dirty="0" err="1" smtClean="0">
                <a:solidFill>
                  <a:schemeClr val="bg1"/>
                </a:solidFill>
              </a:rPr>
              <a:t>Ровериаду</a:t>
            </a:r>
            <a:r>
              <a:rPr lang="ru-RU" sz="1200" dirty="0" smtClean="0">
                <a:solidFill>
                  <a:schemeClr val="bg1"/>
                </a:solidFill>
              </a:rPr>
              <a:t>» — историю приключений песика </a:t>
            </a:r>
            <a:r>
              <a:rPr lang="ru-RU" sz="1200" dirty="0" err="1" smtClean="0">
                <a:solidFill>
                  <a:schemeClr val="bg1"/>
                </a:solidFill>
              </a:rPr>
              <a:t>Ровера</a:t>
            </a:r>
            <a:r>
              <a:rPr lang="ru-RU" sz="1200" dirty="0" smtClean="0">
                <a:solidFill>
                  <a:schemeClr val="bg1"/>
                </a:solidFill>
              </a:rPr>
              <a:t>, которого злой колдун превратил в игрушку.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Этот цикл сказок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записал и сопроводил акварельными иллюстрациями. Одна из лучших сказок (ныне хранящаяся в коллекции </a:t>
            </a:r>
            <a:r>
              <a:rPr lang="ru-RU" sz="1200" dirty="0" err="1" smtClean="0">
                <a:solidFill>
                  <a:schemeClr val="bg1"/>
                </a:solidFill>
              </a:rPr>
              <a:t>Бодлианской</a:t>
            </a:r>
            <a:r>
              <a:rPr lang="ru-RU" sz="1200" dirty="0" smtClean="0">
                <a:solidFill>
                  <a:schemeClr val="bg1"/>
                </a:solidFill>
              </a:rPr>
              <a:t> библиотеки в Оксфорде)  называется </a:t>
            </a:r>
            <a:r>
              <a:rPr lang="ru-RU" sz="1200" b="1" dirty="0" smtClean="0">
                <a:solidFill>
                  <a:srgbClr val="FFC000"/>
                </a:solidFill>
              </a:rPr>
              <a:t>«Сады морского царя».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836712"/>
            <a:ext cx="5472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1940  год,  семья  </a:t>
            </a:r>
            <a:r>
              <a:rPr lang="ru-RU" sz="1200" dirty="0" err="1" smtClean="0">
                <a:solidFill>
                  <a:srgbClr val="FFC000"/>
                </a:solidFill>
              </a:rPr>
              <a:t>Толкиен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4" name="Рисунок 3" descr="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96752"/>
            <a:ext cx="7421128" cy="4609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7638947_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052736"/>
            <a:ext cx="7149564" cy="5256584"/>
          </a:xfrm>
          <a:prstGeom prst="rect">
            <a:avLst/>
          </a:prstGeom>
        </p:spPr>
      </p:pic>
      <p:pic>
        <p:nvPicPr>
          <p:cNvPr id="4" name="Рисунок 3" descr="37639122_18f.jpg"/>
          <p:cNvPicPr>
            <a:picLocks noChangeAspect="1"/>
          </p:cNvPicPr>
          <p:nvPr/>
        </p:nvPicPr>
        <p:blipFill>
          <a:blip r:embed="rId3" cstate="print"/>
          <a:srcRect t="4534"/>
          <a:stretch>
            <a:fillRect/>
          </a:stretch>
        </p:blipFill>
        <p:spPr>
          <a:xfrm>
            <a:off x="899592" y="1052736"/>
            <a:ext cx="7128792" cy="5267287"/>
          </a:xfrm>
          <a:prstGeom prst="rect">
            <a:avLst/>
          </a:prstGeom>
        </p:spPr>
      </p:pic>
      <p:pic>
        <p:nvPicPr>
          <p:cNvPr id="6" name="Рисунок 5" descr="tolkien.jpg"/>
          <p:cNvPicPr>
            <a:picLocks noChangeAspect="1"/>
          </p:cNvPicPr>
          <p:nvPr/>
        </p:nvPicPr>
        <p:blipFill>
          <a:blip r:embed="rId4" cstate="print"/>
          <a:srcRect b="1190"/>
          <a:stretch>
            <a:fillRect/>
          </a:stretch>
        </p:blipFill>
        <p:spPr>
          <a:xfrm>
            <a:off x="4716016" y="980728"/>
            <a:ext cx="397530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71600" y="26064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переживал очень плодотворный период, и неподдельная радость, с которой дети принимали все его выдумки, побуждала  сочинять все новые и новые истории.     От  тех времен сохранилась и большая коллекция рисунков —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рисовал драконов, гоблинов и других сказочных существ…</a:t>
            </a:r>
          </a:p>
        </p:txBody>
      </p:sp>
      <p:pic>
        <p:nvPicPr>
          <p:cNvPr id="8" name="Рисунок 7" descr="0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980728"/>
            <a:ext cx="4352827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332656"/>
            <a:ext cx="466226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 </a:t>
            </a:r>
            <a:r>
              <a:rPr lang="ru-RU" sz="1400" b="1" dirty="0" err="1" smtClean="0">
                <a:solidFill>
                  <a:srgbClr val="FFC000"/>
                </a:solidFill>
              </a:rPr>
              <a:t>Клайвом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Стейплзом</a:t>
            </a:r>
            <a:r>
              <a:rPr lang="ru-RU" sz="1400" b="1" dirty="0" smtClean="0">
                <a:solidFill>
                  <a:srgbClr val="FFC000"/>
                </a:solidFill>
              </a:rPr>
              <a:t> Льюисом</a:t>
            </a:r>
            <a:r>
              <a:rPr lang="ru-RU" sz="1200" b="1" dirty="0" smtClean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будущим писателем, учёным и богословом, ставшим известным своими работами по средневековой литературе и христианской апологетике, а также художественными произведениями в жанре фэнтези,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познакомился 11 мая 1926 года на собрании факультета английского  языка  и литературы в  </a:t>
            </a:r>
            <a:r>
              <a:rPr lang="ru-RU" sz="1200" dirty="0" err="1" smtClean="0">
                <a:solidFill>
                  <a:schemeClr val="bg1"/>
                </a:solidFill>
              </a:rPr>
              <a:t>Мертон-Колледже</a:t>
            </a:r>
            <a:r>
              <a:rPr lang="ru-RU" sz="1200" dirty="0" smtClean="0">
                <a:solidFill>
                  <a:schemeClr val="bg1"/>
                </a:solidFill>
              </a:rPr>
              <a:t>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Надёжной опорой для зародившейся дружбы послужили общие интеллектуальные интересы и взаимное внимание к тем первым шагам, которые они делали на поприще художественной литературы.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Своими описаниями собственных религиозных воззрений и убедительным разъяснением тонкостей и нюансов вероучения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 оказал на Льюиса огромное влияние.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Много лет спустя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признался: «По-моему, «Властелина колец» я никогда бы не дописал и не издал без поддержки К. С. Льюиса».</a:t>
            </a:r>
          </a:p>
        </p:txBody>
      </p:sp>
      <p:pic>
        <p:nvPicPr>
          <p:cNvPr id="3" name="Рисунок 2" descr="lewi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2880320" cy="342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err="1" smtClean="0">
                <a:solidFill>
                  <a:srgbClr val="740000"/>
                </a:solidFill>
              </a:rPr>
              <a:t>Клайв</a:t>
            </a:r>
            <a:r>
              <a:rPr lang="ru-RU" sz="1200" b="1" dirty="0" smtClean="0">
                <a:solidFill>
                  <a:srgbClr val="740000"/>
                </a:solidFill>
              </a:rPr>
              <a:t> </a:t>
            </a:r>
            <a:r>
              <a:rPr lang="ru-RU" sz="1200" b="1" dirty="0" err="1" smtClean="0">
                <a:solidFill>
                  <a:srgbClr val="740000"/>
                </a:solidFill>
              </a:rPr>
              <a:t>Стейплз</a:t>
            </a:r>
            <a:r>
              <a:rPr lang="ru-RU" sz="1200" b="1" dirty="0" smtClean="0">
                <a:solidFill>
                  <a:srgbClr val="740000"/>
                </a:solidFill>
              </a:rPr>
              <a:t> Льюис</a:t>
            </a:r>
            <a:endParaRPr lang="ru-RU" sz="1200" dirty="0">
              <a:solidFill>
                <a:srgbClr val="740000"/>
              </a:solidFill>
            </a:endParaRPr>
          </a:p>
        </p:txBody>
      </p:sp>
      <p:pic>
        <p:nvPicPr>
          <p:cNvPr id="5" name="Рисунок 4" descr="9785699482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05064"/>
            <a:ext cx="1597109" cy="22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319874231_prin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005064"/>
            <a:ext cx="1378843" cy="222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0581167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005064"/>
            <a:ext cx="1368152" cy="221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1336055275_9619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005064"/>
            <a:ext cx="1612354" cy="2227008"/>
          </a:xfrm>
          <a:prstGeom prst="rect">
            <a:avLst/>
          </a:prstGeom>
        </p:spPr>
      </p:pic>
      <p:pic>
        <p:nvPicPr>
          <p:cNvPr id="12" name="Рисунок 11" descr="01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48264" y="3933056"/>
            <a:ext cx="162049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764704"/>
            <a:ext cx="43204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Весной  1926 года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основал клуб любителей исландской литературы под названием </a:t>
            </a:r>
            <a:r>
              <a:rPr lang="ru-RU" sz="1400" b="1" dirty="0" smtClean="0">
                <a:solidFill>
                  <a:srgbClr val="FFC000"/>
                </a:solidFill>
              </a:rPr>
              <a:t>«</a:t>
            </a:r>
            <a:r>
              <a:rPr lang="ru-RU" sz="1400" b="1" dirty="0" err="1" smtClean="0">
                <a:solidFill>
                  <a:srgbClr val="FFC000"/>
                </a:solidFill>
              </a:rPr>
              <a:t>Углегрызы</a:t>
            </a:r>
            <a:r>
              <a:rPr lang="ru-RU" sz="1400" b="1" dirty="0" smtClean="0">
                <a:solidFill>
                  <a:srgbClr val="FFC000"/>
                </a:solidFill>
              </a:rPr>
              <a:t>». </a:t>
            </a:r>
            <a:r>
              <a:rPr lang="ru-RU" sz="1200" dirty="0" smtClean="0">
                <a:solidFill>
                  <a:schemeClr val="bg1"/>
                </a:solidFill>
              </a:rPr>
              <a:t>«</a:t>
            </a:r>
            <a:r>
              <a:rPr lang="ru-RU" sz="1200" dirty="0" err="1" smtClean="0">
                <a:solidFill>
                  <a:schemeClr val="bg1"/>
                </a:solidFill>
              </a:rPr>
              <a:t>Углегрызы</a:t>
            </a:r>
            <a:r>
              <a:rPr lang="ru-RU" sz="1200" dirty="0" smtClean="0">
                <a:solidFill>
                  <a:schemeClr val="bg1"/>
                </a:solidFill>
              </a:rPr>
              <a:t>» собирались по вечерам, чтобы читать вслух исландские саги, — в этом и состояло единственное предназначение клуба.  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1933 году состоялось   первое собрание клуба </a:t>
            </a:r>
            <a:r>
              <a:rPr lang="ru-RU" sz="1400" b="1" dirty="0" smtClean="0">
                <a:solidFill>
                  <a:srgbClr val="FFC000"/>
                </a:solidFill>
              </a:rPr>
              <a:t>«</a:t>
            </a:r>
            <a:r>
              <a:rPr lang="ru-RU" sz="1400" b="1" dirty="0" err="1" smtClean="0">
                <a:solidFill>
                  <a:srgbClr val="FFC000"/>
                </a:solidFill>
              </a:rPr>
              <a:t>Инклингов</a:t>
            </a:r>
            <a:r>
              <a:rPr lang="ru-RU" sz="1400" b="1" dirty="0" smtClean="0">
                <a:solidFill>
                  <a:srgbClr val="FFC000"/>
                </a:solidFill>
              </a:rPr>
              <a:t>»</a:t>
            </a:r>
            <a:r>
              <a:rPr lang="ru-RU" sz="1200" dirty="0" smtClean="0">
                <a:solidFill>
                  <a:schemeClr val="bg1"/>
                </a:solidFill>
              </a:rPr>
              <a:t>.  «</a:t>
            </a:r>
            <a:r>
              <a:rPr lang="ru-RU" sz="1200" dirty="0" err="1" smtClean="0">
                <a:solidFill>
                  <a:schemeClr val="bg1"/>
                </a:solidFill>
              </a:rPr>
              <a:t>Инклинги</a:t>
            </a:r>
            <a:r>
              <a:rPr lang="ru-RU" sz="1200" dirty="0" smtClean="0">
                <a:solidFill>
                  <a:schemeClr val="bg1"/>
                </a:solidFill>
              </a:rPr>
              <a:t>» встречались на бульваре </a:t>
            </a:r>
            <a:r>
              <a:rPr lang="ru-RU" sz="1200" dirty="0" err="1" smtClean="0">
                <a:solidFill>
                  <a:schemeClr val="bg1"/>
                </a:solidFill>
              </a:rPr>
              <a:t>Сент-Джайлс</a:t>
            </a:r>
            <a:r>
              <a:rPr lang="ru-RU" sz="1200" dirty="0" smtClean="0">
                <a:solidFill>
                  <a:schemeClr val="bg1"/>
                </a:solidFill>
              </a:rPr>
              <a:t> в пабе «Орёл и дитя».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 тех времен паб стал намного просторнее, а дальняя комнатушка, где некогда проходили собрания «</a:t>
            </a:r>
            <a:r>
              <a:rPr lang="ru-RU" sz="1200" dirty="0" err="1" smtClean="0">
                <a:solidFill>
                  <a:schemeClr val="bg1"/>
                </a:solidFill>
              </a:rPr>
              <a:t>Инклингов</a:t>
            </a:r>
            <a:r>
              <a:rPr lang="ru-RU" sz="1200" dirty="0" smtClean="0">
                <a:solidFill>
                  <a:schemeClr val="bg1"/>
                </a:solidFill>
              </a:rPr>
              <a:t>», теперь превратилась в своего рода «святилище» с фотографиями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, Льюиса и Чарльза Уильямса на стенах. В летние месяцы по средам здесь проводят  утренние экскурсии.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На стене у стойки бара висит большая табличка с надписью:  </a:t>
            </a:r>
            <a:r>
              <a:rPr lang="ru-RU" sz="1200" i="1" dirty="0" smtClean="0">
                <a:solidFill>
                  <a:schemeClr val="bg1"/>
                </a:solidFill>
              </a:rPr>
              <a:t>«К. С. Льюис, его брат У. Г. Л. Льюис, Дж. Р. Р. </a:t>
            </a:r>
            <a:r>
              <a:rPr lang="ru-RU" sz="1200" i="1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i="1" dirty="0" smtClean="0">
                <a:solidFill>
                  <a:schemeClr val="bg1"/>
                </a:solidFill>
              </a:rPr>
              <a:t>, Чарльз Уильяме и прочие друзья собирались в задней комнате этого бара каждый вторник по утрам с 1939 по 1962 гг. Эти люди, называвшие себя «</a:t>
            </a:r>
            <a:r>
              <a:rPr lang="ru-RU" sz="1200" i="1" dirty="0" err="1" smtClean="0">
                <a:solidFill>
                  <a:schemeClr val="bg1"/>
                </a:solidFill>
              </a:rPr>
              <a:t>инклингами</a:t>
            </a:r>
            <a:r>
              <a:rPr lang="ru-RU" sz="1200" i="1" dirty="0" smtClean="0">
                <a:solidFill>
                  <a:schemeClr val="bg1"/>
                </a:solidFill>
              </a:rPr>
              <a:t>», приходили сюда, в свой любимый бар, выпить пива и побеседовать — среди прочего, о книгах, которые они писали в те времена».</a:t>
            </a:r>
          </a:p>
        </p:txBody>
      </p:sp>
      <p:pic>
        <p:nvPicPr>
          <p:cNvPr id="3" name="Рисунок 2" descr="trioio.jpg"/>
          <p:cNvPicPr>
            <a:picLocks noChangeAspect="1"/>
          </p:cNvPicPr>
          <p:nvPr/>
        </p:nvPicPr>
        <p:blipFill>
          <a:blip r:embed="rId2" cstate="print"/>
          <a:srcRect b="6548"/>
          <a:stretch>
            <a:fillRect/>
          </a:stretch>
        </p:blipFill>
        <p:spPr>
          <a:xfrm>
            <a:off x="611560" y="528592"/>
            <a:ext cx="3240360" cy="4556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60648"/>
            <a:ext cx="8064896" cy="6048672"/>
          </a:xfrm>
          <a:prstGeom prst="rect">
            <a:avLst/>
          </a:prstGeom>
        </p:spPr>
      </p:pic>
      <p:pic>
        <p:nvPicPr>
          <p:cNvPr id="7" name="Рисунок 6" descr="025.jpg"/>
          <p:cNvPicPr>
            <a:picLocks noChangeAspect="1"/>
          </p:cNvPicPr>
          <p:nvPr/>
        </p:nvPicPr>
        <p:blipFill>
          <a:blip r:embed="rId4" cstate="print"/>
          <a:srcRect b="11858"/>
          <a:stretch>
            <a:fillRect/>
          </a:stretch>
        </p:blipFill>
        <p:spPr>
          <a:xfrm>
            <a:off x="539552" y="260648"/>
            <a:ext cx="8108462" cy="6048672"/>
          </a:xfrm>
          <a:prstGeom prst="rect">
            <a:avLst/>
          </a:prstGeom>
        </p:spPr>
      </p:pic>
      <p:pic>
        <p:nvPicPr>
          <p:cNvPr id="9" name="Рисунок 8" descr="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60648"/>
            <a:ext cx="8136904" cy="60486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404664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Летом 1945 года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стал профессором английского языка  и литературы в </a:t>
            </a:r>
            <a:r>
              <a:rPr lang="ru-RU" sz="1400" b="1" dirty="0" err="1" smtClean="0">
                <a:solidFill>
                  <a:srgbClr val="FFC000"/>
                </a:solidFill>
              </a:rPr>
              <a:t>Мертон-Колледже</a:t>
            </a:r>
            <a:r>
              <a:rPr lang="ru-RU" sz="1400" b="1" dirty="0" smtClean="0">
                <a:solidFill>
                  <a:srgbClr val="FFC000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где проработал до  1959 года, до выхода на пенсию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Таков был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в зрелые годы: профессиональный ученый и учитель, любящий отец семейства, фантазёр и сочинитель сказок.   На посторонний взгляд, жизнь его текла размеренно, гладко и довольно скучно.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Однако его внутренний мир, мир фантазии и «сотворчества», был полон чудес и необычайных приключений.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этом мире, известном одному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и узкому кругу близких ему людей, вызревали прекрасные легенды и постепенно обретала отчётливый облик новая мифология… </a:t>
            </a:r>
          </a:p>
        </p:txBody>
      </p:sp>
      <p:pic>
        <p:nvPicPr>
          <p:cNvPr id="3" name="Рисунок 2" descr="jrr-tolkien-library-h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476672"/>
            <a:ext cx="3528392" cy="261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037.jpg"/>
          <p:cNvPicPr>
            <a:picLocks noChangeAspect="1"/>
          </p:cNvPicPr>
          <p:nvPr/>
        </p:nvPicPr>
        <p:blipFill>
          <a:blip r:embed="rId3" cstate="print"/>
          <a:srcRect t="1973" b="1215"/>
          <a:stretch>
            <a:fillRect/>
          </a:stretch>
        </p:blipFill>
        <p:spPr>
          <a:xfrm>
            <a:off x="683568" y="3212976"/>
            <a:ext cx="352839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3212976"/>
            <a:ext cx="2448272" cy="2674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Merton College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60648"/>
            <a:ext cx="8064896" cy="6048672"/>
          </a:xfrm>
          <a:prstGeom prst="rect">
            <a:avLst/>
          </a:prstGeom>
        </p:spPr>
      </p:pic>
      <p:pic>
        <p:nvPicPr>
          <p:cNvPr id="7" name="Рисунок 6" descr="Merton Colleg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260648"/>
            <a:ext cx="8063880" cy="6048672"/>
          </a:xfrm>
          <a:prstGeom prst="rect">
            <a:avLst/>
          </a:prstGeom>
        </p:spPr>
      </p:pic>
      <p:pic>
        <p:nvPicPr>
          <p:cNvPr id="9" name="Рисунок 8" descr="0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260648"/>
            <a:ext cx="8198441" cy="6120680"/>
          </a:xfrm>
          <a:prstGeom prst="rect">
            <a:avLst/>
          </a:prstGeom>
        </p:spPr>
      </p:pic>
      <p:pic>
        <p:nvPicPr>
          <p:cNvPr id="13" name="Рисунок 12" descr="092.jpg"/>
          <p:cNvPicPr>
            <a:picLocks noChangeAspect="1"/>
          </p:cNvPicPr>
          <p:nvPr/>
        </p:nvPicPr>
        <p:blipFill>
          <a:blip r:embed="rId8" cstate="print"/>
          <a:srcRect r="317" b="1163"/>
          <a:stretch>
            <a:fillRect/>
          </a:stretch>
        </p:blipFill>
        <p:spPr>
          <a:xfrm>
            <a:off x="467544" y="260648"/>
            <a:ext cx="8208912" cy="6120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57332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Мертон-колледж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2924944"/>
            <a:ext cx="43924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мечтал создать «мифологию для Англии». Изучая древние языки и культуру народов, говоривших на этих языках, он пришел к выводу, что в Англии, в отличие от Исландии, Скандинавии или стран Центральной Европы, так и не сложилось письменных преданий, способных составить полноценную мифологическую систему. 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На роль создателя мифологии Средиземья он подходил идеально: ведь автору такого труда необходимо было обладать не только живым и дисциплинированным воображением, но и тонким чувством языка и глубоким пониманием лингвистики.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Изучение древних языков помогло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оценить роль мифа как памятника древней культуры. Именно язык или, точнее говоря, </a:t>
            </a:r>
            <a:r>
              <a:rPr lang="ru-RU" sz="1200" dirty="0" err="1" smtClean="0">
                <a:solidFill>
                  <a:schemeClr val="bg1"/>
                </a:solidFill>
              </a:rPr>
              <a:t>эльфийские</a:t>
            </a:r>
            <a:r>
              <a:rPr lang="ru-RU" sz="1200" dirty="0" smtClean="0">
                <a:solidFill>
                  <a:schemeClr val="bg1"/>
                </a:solidFill>
              </a:rPr>
              <a:t> языки и стали тем зерном,  из которого впоследствии  вырос  весь  эпический  цикл  Средиземья.</a:t>
            </a:r>
          </a:p>
        </p:txBody>
      </p:sp>
      <p:pic>
        <p:nvPicPr>
          <p:cNvPr id="3" name="Рисунок 2" descr="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4664"/>
            <a:ext cx="3529105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404664"/>
            <a:ext cx="3960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отличие от современных авторов, работающих в жанре фэнтези,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работал над созданием своих произведений почти всю жизнь — в общей сложности около  шестидесяти  лет.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Первые фрагменты будущего великого эпоса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записал ещё в годы войны.  Впечатления от битвы при Сомме сыграли в его будущих трудах значительную роль: </a:t>
            </a:r>
            <a:r>
              <a:rPr lang="ru-RU" sz="1200" dirty="0" err="1" smtClean="0">
                <a:solidFill>
                  <a:schemeClr val="bg1"/>
                </a:solidFill>
              </a:rPr>
              <a:t>ст</a:t>
            </a:r>
            <a:r>
              <a:rPr lang="ru-RU" sz="1200" dirty="0" smtClean="0">
                <a:solidFill>
                  <a:schemeClr val="bg1"/>
                </a:solidFill>
              </a:rPr>
              <a:t> соприкосновения с кровью, болью и жестокостью окопной войны стиль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обрёл хладнокровие и суровость, поднявшие его на новую художественную высоту.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476672"/>
            <a:ext cx="46805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Когда именно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начал писать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</a:t>
            </a:r>
            <a:r>
              <a:rPr lang="ru-RU" sz="1200" dirty="0" smtClean="0">
                <a:solidFill>
                  <a:schemeClr val="bg1"/>
                </a:solidFill>
              </a:rPr>
              <a:t>», не знает никто. Этого не знал даже сам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.  Подобно «Мистеру </a:t>
            </a:r>
            <a:r>
              <a:rPr lang="ru-RU" sz="1200" dirty="0" err="1" smtClean="0">
                <a:solidFill>
                  <a:schemeClr val="bg1"/>
                </a:solidFill>
              </a:rPr>
              <a:t>Блиссу</a:t>
            </a:r>
            <a:r>
              <a:rPr lang="ru-RU" sz="1200" dirty="0" smtClean="0">
                <a:solidFill>
                  <a:schemeClr val="bg1"/>
                </a:solidFill>
              </a:rPr>
              <a:t>», «</a:t>
            </a:r>
            <a:r>
              <a:rPr lang="ru-RU" sz="1200" dirty="0" err="1" smtClean="0">
                <a:solidFill>
                  <a:schemeClr val="bg1"/>
                </a:solidFill>
              </a:rPr>
              <a:t>Ровериаде</a:t>
            </a:r>
            <a:r>
              <a:rPr lang="ru-RU" sz="1200" dirty="0" smtClean="0">
                <a:solidFill>
                  <a:schemeClr val="bg1"/>
                </a:solidFill>
              </a:rPr>
              <a:t>» или «Письмам Деда Мороза»,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</a:t>
            </a:r>
            <a:r>
              <a:rPr lang="ru-RU" sz="1200" dirty="0" smtClean="0">
                <a:solidFill>
                  <a:schemeClr val="bg1"/>
                </a:solidFill>
              </a:rPr>
              <a:t>» начался с незатейливых сказок, которые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 рассказывал своим детям.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Приблизительно датировать первые наброски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</a:t>
            </a:r>
            <a:r>
              <a:rPr lang="ru-RU" sz="1200" dirty="0" smtClean="0">
                <a:solidFill>
                  <a:schemeClr val="bg1"/>
                </a:solidFill>
              </a:rPr>
              <a:t>» можно   1931  </a:t>
            </a:r>
            <a:r>
              <a:rPr lang="ru-RU" sz="1200" b="1" dirty="0" smtClean="0">
                <a:solidFill>
                  <a:schemeClr val="bg1"/>
                </a:solidFill>
              </a:rPr>
              <a:t>годом.  </a:t>
            </a:r>
          </a:p>
          <a:p>
            <a:pPr algn="just"/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FFC000"/>
                </a:solidFill>
              </a:rPr>
              <a:t>3 октября 1936 года </a:t>
            </a:r>
            <a:r>
              <a:rPr lang="ru-RU" sz="1200" dirty="0" smtClean="0">
                <a:solidFill>
                  <a:schemeClr val="bg1"/>
                </a:solidFill>
              </a:rPr>
              <a:t>оконченная версия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</a:t>
            </a:r>
            <a:r>
              <a:rPr lang="ru-RU" sz="1200" dirty="0" smtClean="0">
                <a:solidFill>
                  <a:schemeClr val="bg1"/>
                </a:solidFill>
              </a:rPr>
              <a:t>» отправилась в Лондон, в издательство «Джордж Аллен </a:t>
            </a:r>
            <a:r>
              <a:rPr lang="ru-RU" sz="1200" dirty="0" err="1" smtClean="0">
                <a:solidFill>
                  <a:schemeClr val="bg1"/>
                </a:solidFill>
              </a:rPr>
              <a:t>энд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Анвин</a:t>
            </a:r>
            <a:r>
              <a:rPr lang="ru-RU" sz="1200" dirty="0" smtClean="0">
                <a:solidFill>
                  <a:schemeClr val="bg1"/>
                </a:solidFill>
              </a:rPr>
              <a:t>».  На титульной странице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напечатал: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</a:t>
            </a:r>
            <a:r>
              <a:rPr lang="ru-RU" sz="1200" dirty="0" smtClean="0">
                <a:solidFill>
                  <a:schemeClr val="bg1"/>
                </a:solidFill>
              </a:rPr>
              <a:t>, или Туда и обратно».  Вместе с рукописью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отослал подборку карт и иллюстраций, часть из них издатели согласились включить в книгу.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</a:t>
            </a:r>
            <a:r>
              <a:rPr lang="ru-RU" sz="1200" dirty="0" smtClean="0">
                <a:solidFill>
                  <a:schemeClr val="bg1"/>
                </a:solidFill>
              </a:rPr>
              <a:t>»  появился  на прилавках в конце сентября 1937 года, а уже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Рождеству  весь тираж был полностью распродан. </a:t>
            </a:r>
          </a:p>
        </p:txBody>
      </p:sp>
      <p:pic>
        <p:nvPicPr>
          <p:cNvPr id="4" name="Рисунок 3" descr="The_Hobbit_First_Edi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34163">
            <a:off x="645254" y="271516"/>
            <a:ext cx="2254850" cy="282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27584" y="3068960"/>
            <a:ext cx="2448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FFC000"/>
                </a:solidFill>
              </a:rPr>
              <a:t>Обложка первого издания книги </a:t>
            </a:r>
          </a:p>
          <a:p>
            <a:pPr algn="ctr"/>
            <a:r>
              <a:rPr lang="ru-RU" sz="1100" b="1" dirty="0" smtClean="0">
                <a:solidFill>
                  <a:srgbClr val="FFC000"/>
                </a:solidFill>
              </a:rPr>
              <a:t>1937 года с авторским изображением  дракона  Смога</a:t>
            </a:r>
            <a:endParaRPr lang="ru-RU" sz="1100" b="1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1367942316_46850620_t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645024"/>
            <a:ext cx="2328981" cy="2608907"/>
          </a:xfrm>
          <a:prstGeom prst="rect">
            <a:avLst/>
          </a:prstGeom>
        </p:spPr>
      </p:pic>
      <p:pic>
        <p:nvPicPr>
          <p:cNvPr id="7" name="Рисунок 6" descr="1367942247_46850173_t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3645024"/>
            <a:ext cx="2664296" cy="2607204"/>
          </a:xfrm>
          <a:prstGeom prst="rect">
            <a:avLst/>
          </a:prstGeom>
        </p:spPr>
      </p:pic>
      <p:pic>
        <p:nvPicPr>
          <p:cNvPr id="8" name="Рисунок 7" descr="1367942313_46850543_t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645024"/>
            <a:ext cx="2052038" cy="26085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548680"/>
            <a:ext cx="43924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Ещё до первого выхода в свет на Британских островах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</a:t>
            </a:r>
            <a:r>
              <a:rPr lang="ru-RU" sz="1200" dirty="0" smtClean="0">
                <a:solidFill>
                  <a:schemeClr val="bg1"/>
                </a:solidFill>
              </a:rPr>
              <a:t>» привлёк внимание  крупного американского издательства «</a:t>
            </a:r>
            <a:r>
              <a:rPr lang="ru-RU" sz="1200" dirty="0" err="1" smtClean="0">
                <a:solidFill>
                  <a:schemeClr val="bg1"/>
                </a:solidFill>
              </a:rPr>
              <a:t>Хоутон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Миффлин</a:t>
            </a:r>
            <a:r>
              <a:rPr lang="ru-RU" sz="1200" dirty="0" smtClean="0">
                <a:solidFill>
                  <a:schemeClr val="bg1"/>
                </a:solidFill>
              </a:rPr>
              <a:t>»,  и в 1938 году   вышло в свет американское издание книги.   Весной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присудили премию «Нью-Йорк </a:t>
            </a:r>
            <a:r>
              <a:rPr lang="ru-RU" sz="1200" dirty="0" err="1" smtClean="0">
                <a:solidFill>
                  <a:schemeClr val="bg1"/>
                </a:solidFill>
              </a:rPr>
              <a:t>геральд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трибьюн</a:t>
            </a:r>
            <a:r>
              <a:rPr lang="ru-RU" sz="1200" dirty="0" smtClean="0">
                <a:solidFill>
                  <a:schemeClr val="bg1"/>
                </a:solidFill>
              </a:rPr>
              <a:t>» за лучшую детскую книгу года, и на волне душевного подъема он решил взяться за продолжение, за «Нового 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</a:t>
            </a:r>
            <a:r>
              <a:rPr lang="ru-RU" sz="1200" dirty="0" smtClean="0">
                <a:solidFill>
                  <a:schemeClr val="bg1"/>
                </a:solidFill>
              </a:rPr>
              <a:t>».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Однако после нескольких попыток история начала набирать обороты, из простого продолжения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</a:t>
            </a:r>
            <a:r>
              <a:rPr lang="ru-RU" sz="1200" dirty="0" smtClean="0">
                <a:solidFill>
                  <a:schemeClr val="bg1"/>
                </a:solidFill>
              </a:rPr>
              <a:t>» превратившись скорее  в  продолжение  неопубликованного  «</a:t>
            </a:r>
            <a:r>
              <a:rPr lang="ru-RU" sz="1200" dirty="0" err="1" smtClean="0">
                <a:solidFill>
                  <a:schemeClr val="bg1"/>
                </a:solidFill>
              </a:rPr>
              <a:t>Сильмариллиона</a:t>
            </a:r>
            <a:r>
              <a:rPr lang="ru-RU" sz="1200" dirty="0" smtClean="0">
                <a:solidFill>
                  <a:schemeClr val="bg1"/>
                </a:solidFill>
              </a:rPr>
              <a:t>».  В ходе работы новая детская сказка начала  волшебным образом превращаться в объемный роман, более того – в тот самый эпос, о создании которого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мечтал ещё на полях Первой мировой.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итоге писателю потребовались </a:t>
            </a:r>
            <a:r>
              <a:rPr lang="ru-RU" sz="1600" b="1" dirty="0" smtClean="0">
                <a:solidFill>
                  <a:srgbClr val="FFC000"/>
                </a:solidFill>
              </a:rPr>
              <a:t>17 лет </a:t>
            </a:r>
            <a:r>
              <a:rPr lang="ru-RU" sz="1200" dirty="0" smtClean="0">
                <a:solidFill>
                  <a:schemeClr val="bg1"/>
                </a:solidFill>
              </a:rPr>
              <a:t>вдохновенной и кропотливой работы, чтобы создать книгу его жизни, ставшую краеугольным камнем целого литературного жанра.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Творческая одержимость поэта и стремление к безупречной точности ученого – две равноценных составных, определяющих  и метод, и стиль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. Одновременно они лучшим образом характеризуют и его создание – художественный мир Средиземья,  отшлифованный  в каждой грани.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Именно творческое слияние поэзии и науки в конечном счете определяет феномен  творчества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, выделяет его среди подобных и возводит на недосягаемый ни для кого уровень.</a:t>
            </a:r>
          </a:p>
        </p:txBody>
      </p:sp>
      <p:pic>
        <p:nvPicPr>
          <p:cNvPr id="7" name="Рисунок 6" descr="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384376" cy="2286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852936"/>
            <a:ext cx="3429019" cy="3333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9992" y="980728"/>
            <a:ext cx="39604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1938 году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написал знаменитый </a:t>
            </a:r>
            <a:r>
              <a:rPr lang="ru-RU" sz="1600" b="1" dirty="0" smtClean="0">
                <a:solidFill>
                  <a:srgbClr val="FFC000"/>
                </a:solidFill>
              </a:rPr>
              <a:t>«Лист  работы  </a:t>
            </a:r>
            <a:r>
              <a:rPr lang="ru-RU" sz="1600" b="1" dirty="0" err="1" smtClean="0">
                <a:solidFill>
                  <a:srgbClr val="FFC000"/>
                </a:solidFill>
              </a:rPr>
              <a:t>Ниггля</a:t>
            </a:r>
            <a:r>
              <a:rPr lang="ru-RU" sz="1600" b="1" dirty="0" smtClean="0">
                <a:solidFill>
                  <a:srgbClr val="FFC000"/>
                </a:solidFill>
              </a:rPr>
              <a:t>»</a:t>
            </a:r>
            <a:r>
              <a:rPr lang="ru-RU" sz="1400" b="1" dirty="0" smtClean="0">
                <a:solidFill>
                  <a:schemeClr val="bg1"/>
                </a:solidFill>
              </a:rPr>
              <a:t>.    </a:t>
            </a:r>
            <a:r>
              <a:rPr lang="ru-RU" sz="1200" dirty="0" smtClean="0">
                <a:solidFill>
                  <a:schemeClr val="bg1"/>
                </a:solidFill>
              </a:rPr>
              <a:t>Эту изящную и трогательную сказку домашние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полюбили больше всего, </a:t>
            </a:r>
            <a:r>
              <a:rPr lang="ru-RU" sz="1200" dirty="0" err="1" smtClean="0">
                <a:solidFill>
                  <a:schemeClr val="bg1"/>
                </a:solidFill>
              </a:rPr>
              <a:t>Присцилла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  утверждала, что история  эта  </a:t>
            </a:r>
            <a:r>
              <a:rPr lang="ru-RU" sz="1200" dirty="0" err="1" smtClean="0">
                <a:solidFill>
                  <a:schemeClr val="bg1"/>
                </a:solidFill>
              </a:rPr>
              <a:t>автобиографична</a:t>
            </a:r>
            <a:r>
              <a:rPr lang="ru-RU" sz="1200" dirty="0" smtClean="0">
                <a:solidFill>
                  <a:schemeClr val="bg1"/>
                </a:solidFill>
              </a:rPr>
              <a:t>, она помогла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  вернуться  к  работе над  «Властелином колец».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«Властелин колец» был дописан в конце 1947 года, но ещё два года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перерабатывал и переписывал целые эпизоды  и  главы, только осенью 1949 года он заставил себя поставить точку.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Завершив «Властелина колец»,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решил опубликовать его вместе с </a:t>
            </a:r>
            <a:r>
              <a:rPr lang="ru-RU" sz="1600" b="1" dirty="0" smtClean="0">
                <a:solidFill>
                  <a:srgbClr val="FFC000"/>
                </a:solidFill>
              </a:rPr>
              <a:t>«</a:t>
            </a:r>
            <a:r>
              <a:rPr lang="ru-RU" sz="1600" b="1" dirty="0" err="1" smtClean="0">
                <a:solidFill>
                  <a:srgbClr val="FFC000"/>
                </a:solidFill>
              </a:rPr>
              <a:t>Сильмариллионом</a:t>
            </a:r>
            <a:r>
              <a:rPr lang="ru-RU" sz="1600" b="1" dirty="0" smtClean="0">
                <a:solidFill>
                  <a:srgbClr val="FFC000"/>
                </a:solidFill>
              </a:rPr>
              <a:t>». </a:t>
            </a:r>
          </a:p>
          <a:p>
            <a:pPr algn="just"/>
            <a:endParaRPr lang="ru-RU" sz="1200" b="1" dirty="0" smtClean="0">
              <a:solidFill>
                <a:srgbClr val="FFC000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справедливо полагал, что две эти книги тесно связаны между собой, и был убежден, что они должны выйти в свет в одном издательстве, но «</a:t>
            </a:r>
            <a:r>
              <a:rPr lang="ru-RU" sz="1200" dirty="0" err="1" smtClean="0">
                <a:solidFill>
                  <a:schemeClr val="bg1"/>
                </a:solidFill>
              </a:rPr>
              <a:t>Сильмариллион</a:t>
            </a:r>
            <a:r>
              <a:rPr lang="ru-RU" sz="1200" dirty="0" smtClean="0">
                <a:solidFill>
                  <a:schemeClr val="bg1"/>
                </a:solidFill>
              </a:rPr>
              <a:t>»   был издан только в 1977 году его сыном Кристофером, который интересовался произведениями своего отца с юных лет и впоследствии стал его литературным агентом и редактором.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3816424" cy="4967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755576" y="69269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Бирмингем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6016" y="404664"/>
            <a:ext cx="37444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Род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Толкиенов</a:t>
            </a:r>
            <a:r>
              <a:rPr lang="ru-RU" sz="1200" dirty="0" smtClean="0">
                <a:solidFill>
                  <a:schemeClr val="bg1"/>
                </a:solidFill>
              </a:rPr>
              <a:t>  происходил из Нижней Саксонии.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  XVIII века предки писателя поселились в Англии, </a:t>
            </a:r>
            <a:r>
              <a:rPr lang="ru-RU" sz="1200" i="1" dirty="0" smtClean="0">
                <a:solidFill>
                  <a:schemeClr val="bg1"/>
                </a:solidFill>
              </a:rPr>
              <a:t>«быстренько превратившись в коренных англичан»,   </a:t>
            </a:r>
            <a:r>
              <a:rPr lang="ru-RU" sz="1200" dirty="0" smtClean="0">
                <a:solidFill>
                  <a:schemeClr val="bg1"/>
                </a:solidFill>
              </a:rPr>
              <a:t>по выражению самого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Родители матери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, Джон и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Джейн </a:t>
            </a:r>
            <a:r>
              <a:rPr lang="ru-RU" sz="1200" dirty="0" err="1" smtClean="0">
                <a:solidFill>
                  <a:schemeClr val="bg1"/>
                </a:solidFill>
              </a:rPr>
              <a:t>Саффилд</a:t>
            </a:r>
            <a:r>
              <a:rPr lang="ru-RU" sz="1200" dirty="0" smtClean="0">
                <a:solidFill>
                  <a:schemeClr val="bg1"/>
                </a:solidFill>
              </a:rPr>
              <a:t>, жили в Бирмингеме.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 1812 года прапрадед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Уильям </a:t>
            </a:r>
            <a:r>
              <a:rPr lang="ru-RU" sz="1200" dirty="0" err="1" smtClean="0">
                <a:solidFill>
                  <a:schemeClr val="bg1"/>
                </a:solidFill>
              </a:rPr>
              <a:t>Саффилд</a:t>
            </a:r>
            <a:r>
              <a:rPr lang="ru-RU" sz="1200" dirty="0" smtClean="0">
                <a:solidFill>
                  <a:schemeClr val="bg1"/>
                </a:solidFill>
              </a:rPr>
              <a:t> держал  книжный и канцелярский магазин, а  прадед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, Джон </a:t>
            </a:r>
            <a:r>
              <a:rPr lang="ru-RU" sz="1200" dirty="0" err="1" smtClean="0">
                <a:solidFill>
                  <a:schemeClr val="bg1"/>
                </a:solidFill>
              </a:rPr>
              <a:t>Саффилд</a:t>
            </a:r>
            <a:r>
              <a:rPr lang="ru-RU" sz="1200" dirty="0" smtClean="0">
                <a:solidFill>
                  <a:schemeClr val="bg1"/>
                </a:solidFill>
              </a:rPr>
              <a:t>, торговал декоративными тканями и чулками.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Дед  по отцовской линии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владел фортепианной мастерской и продавал ноты, но  разорился.</a:t>
            </a:r>
          </a:p>
        </p:txBody>
      </p:sp>
      <p:pic>
        <p:nvPicPr>
          <p:cNvPr id="7" name="Рисунок 6" descr="0006.jpg"/>
          <p:cNvPicPr>
            <a:picLocks noChangeAspect="1"/>
          </p:cNvPicPr>
          <p:nvPr/>
        </p:nvPicPr>
        <p:blipFill>
          <a:blip r:embed="rId3" cstate="print"/>
          <a:srcRect r="9360"/>
          <a:stretch>
            <a:fillRect/>
          </a:stretch>
        </p:blipFill>
        <p:spPr>
          <a:xfrm>
            <a:off x="611560" y="548680"/>
            <a:ext cx="3808424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83568" y="11247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Блумфонтейн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 descr="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48680"/>
            <a:ext cx="3996135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27584" y="494116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Кейптаун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3140968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Отец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Артур в 1889 году стал управляющим отделением «Банка Африки»  в  далёком  </a:t>
            </a:r>
            <a:r>
              <a:rPr lang="ru-RU" sz="1200" dirty="0" err="1" smtClean="0">
                <a:solidFill>
                  <a:schemeClr val="bg1"/>
                </a:solidFill>
              </a:rPr>
              <a:t>Блумфонтейне</a:t>
            </a:r>
            <a:r>
              <a:rPr lang="ru-RU" sz="1200" dirty="0" smtClean="0">
                <a:solidFill>
                  <a:schemeClr val="bg1"/>
                </a:solidFill>
              </a:rPr>
              <a:t>,  в самом сердце Южной Африки.   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1890 году его материальное положение стало стабильным, и он отправил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Саффилд</a:t>
            </a:r>
            <a:r>
              <a:rPr lang="ru-RU" sz="1200" dirty="0" smtClean="0">
                <a:solidFill>
                  <a:schemeClr val="bg1"/>
                </a:solidFill>
              </a:rPr>
              <a:t>, будущей матери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, письмо с приглашением в </a:t>
            </a:r>
            <a:r>
              <a:rPr lang="ru-RU" sz="1200" dirty="0" err="1" smtClean="0">
                <a:solidFill>
                  <a:schemeClr val="bg1"/>
                </a:solidFill>
              </a:rPr>
              <a:t>Блумфонтейн</a:t>
            </a:r>
            <a:r>
              <a:rPr lang="ru-RU" sz="1200" dirty="0" smtClean="0">
                <a:solidFill>
                  <a:schemeClr val="bg1"/>
                </a:solidFill>
              </a:rPr>
              <a:t> и  предложением руки и сердца.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4797152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Артур и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обвенчались в городском соборе Кейптауна 16 апреля 1891 года.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0" grpId="0"/>
      <p:bldP spid="11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476672"/>
            <a:ext cx="40324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августе 1954 года  первая книга трилогии  наконец появилась на прилавках книжных магазинов.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Рецензии посыпались одна за другой: многие  критики сочли книгу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 шедевром.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Обозреватель из «Манчестер </a:t>
            </a:r>
            <a:r>
              <a:rPr lang="ru-RU" sz="1200" dirty="0" err="1" smtClean="0">
                <a:solidFill>
                  <a:schemeClr val="bg1"/>
                </a:solidFill>
              </a:rPr>
              <a:t>гардиан</a:t>
            </a:r>
            <a:r>
              <a:rPr lang="ru-RU" sz="1200" dirty="0" smtClean="0">
                <a:solidFill>
                  <a:schemeClr val="bg1"/>
                </a:solidFill>
              </a:rPr>
              <a:t>» объявил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«</a:t>
            </a:r>
            <a:r>
              <a:rPr lang="ru-RU" sz="1200" i="1" dirty="0" smtClean="0">
                <a:solidFill>
                  <a:schemeClr val="bg1"/>
                </a:solidFill>
              </a:rPr>
              <a:t>одним из тех прирожденных рассказчиков, которые умеют заставить своих читателей спрашивать „а дальше?" с таким же наивным любопытством, как спрашивают малые дети». </a:t>
            </a:r>
          </a:p>
          <a:p>
            <a:pPr algn="just"/>
            <a:endParaRPr lang="ru-RU" sz="800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Говард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Спринг</a:t>
            </a:r>
            <a:r>
              <a:rPr lang="ru-RU" sz="1200" dirty="0" smtClean="0">
                <a:solidFill>
                  <a:schemeClr val="bg1"/>
                </a:solidFill>
              </a:rPr>
              <a:t>, обозреватель журнала «Сельская жизнь», восторженно восклицал:  </a:t>
            </a:r>
            <a:r>
              <a:rPr lang="ru-RU" sz="1200" i="1" dirty="0" smtClean="0">
                <a:solidFill>
                  <a:schemeClr val="bg1"/>
                </a:solidFill>
              </a:rPr>
              <a:t>«Это — произведение искусства!.. Воплощенная фантазия, воображение, изобретательность... Это притча с глубоким смыслом, повествующая о вечной борьбе человека со злом». </a:t>
            </a:r>
          </a:p>
          <a:p>
            <a:pPr algn="just"/>
            <a:endParaRPr lang="ru-RU" sz="800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Положительный отзыв А. Э. </a:t>
            </a:r>
            <a:r>
              <a:rPr lang="ru-RU" sz="1200" dirty="0" err="1" smtClean="0">
                <a:solidFill>
                  <a:schemeClr val="bg1"/>
                </a:solidFill>
              </a:rPr>
              <a:t>Черримена</a:t>
            </a:r>
            <a:r>
              <a:rPr lang="ru-RU" sz="1200" dirty="0" smtClean="0">
                <a:solidFill>
                  <a:schemeClr val="bg1"/>
                </a:solidFill>
              </a:rPr>
              <a:t> появился на страницах «Трут»:    </a:t>
            </a:r>
            <a:r>
              <a:rPr lang="ru-RU" sz="1200" i="1" dirty="0" smtClean="0">
                <a:solidFill>
                  <a:schemeClr val="bg1"/>
                </a:solidFill>
              </a:rPr>
              <a:t>«Это удивительное произведение. Это вклад не только в мировую литературу, но и в мировую историю». </a:t>
            </a:r>
          </a:p>
          <a:p>
            <a:pPr algn="just"/>
            <a:endParaRPr lang="ru-RU" sz="800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А обозреватель «Оксфорд таймс» дальновидно заметил: </a:t>
            </a:r>
            <a:r>
              <a:rPr lang="ru-RU" sz="1200" i="1" dirty="0" smtClean="0">
                <a:solidFill>
                  <a:schemeClr val="bg1"/>
                </a:solidFill>
              </a:rPr>
              <a:t>«Человек строгий и практичный не найдет времени на эту книгу. Но людей, чье воображение готово вспыхнуть от малейшей искры, она захватит полностью. Они с готовностью станут участниками этого похода, столь богатого событиями, и будут сожалеть лишь о том, что впереди их ожидает всего два тома»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3689009" cy="522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476672"/>
            <a:ext cx="41044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Успех  «Властелина колец»  был огромным с самого начала.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Но этим дело не ограничилось: события сложились так, что из обычной популярной книги он превратился в явление мирового значения.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неожиданно оказался в центре всеобщего внимания  и стал культовой фигурой.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октябре 1954  года «Братство Кольца» было опубликовано в США, где на фоне других рецензий ярко выделился голос признанного литературного титана — У. X. </a:t>
            </a:r>
            <a:r>
              <a:rPr lang="ru-RU" sz="1200" dirty="0" err="1" smtClean="0">
                <a:solidFill>
                  <a:schemeClr val="bg1"/>
                </a:solidFill>
              </a:rPr>
              <a:t>Одена</a:t>
            </a:r>
            <a:r>
              <a:rPr lang="ru-RU" sz="1200" dirty="0" smtClean="0">
                <a:solidFill>
                  <a:schemeClr val="bg1"/>
                </a:solidFill>
              </a:rPr>
              <a:t>, выступившего на страницах «Нью-Йорк Таймс» с восторженным отзывом:    </a:t>
            </a:r>
            <a:r>
              <a:rPr lang="ru-RU" sz="1200" i="1" dirty="0" smtClean="0">
                <a:solidFill>
                  <a:schemeClr val="bg1"/>
                </a:solidFill>
              </a:rPr>
              <a:t>«...ни одна книга из тех, что я прочитал за последние пять лет, не доставила мне такой радости».</a:t>
            </a:r>
          </a:p>
          <a:p>
            <a:pPr algn="just"/>
            <a:endParaRPr lang="ru-RU" sz="800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Оценить эпопею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во всей полноте и вынести о ней взвешенное суждение критики смогли только после 20 октября 1955 года,  когда вышел в свет долгожданный третий том.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Свою мифологию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считал глубоко религиозным трудом,  а «Властелина колец» - христианским,  католическим произведением. Но заметить и понять это с первого прочтения нелегко, ибо </a:t>
            </a:r>
            <a:r>
              <a:rPr lang="ru-RU" sz="1200" dirty="0" err="1" smtClean="0">
                <a:solidFill>
                  <a:schemeClr val="bg1"/>
                </a:solidFill>
              </a:rPr>
              <a:t>Средиземье</a:t>
            </a:r>
            <a:r>
              <a:rPr lang="ru-RU" sz="1200" dirty="0" smtClean="0">
                <a:solidFill>
                  <a:schemeClr val="bg1"/>
                </a:solidFill>
              </a:rPr>
              <a:t> — мир  всецело  языческий.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Кроме того, называя свои книги католическими,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, несомненно, имел в виду пронизывающее их ощущение благодати.   Его персонажи действуют в мире, где вера способна творить чудеса,  а  магия  вершится не силой воли,  а силой веры.</a:t>
            </a:r>
          </a:p>
        </p:txBody>
      </p:sp>
      <p:pic>
        <p:nvPicPr>
          <p:cNvPr id="5" name="Рисунок 4" descr="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3384376" cy="226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259632" y="263691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Домик  </a:t>
            </a:r>
            <a:r>
              <a:rPr lang="ru-RU" sz="1200" dirty="0" err="1" smtClean="0">
                <a:solidFill>
                  <a:srgbClr val="FFC000"/>
                </a:solidFill>
              </a:rPr>
              <a:t>хоббита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7" name="Рисунок 6" descr="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996952"/>
            <a:ext cx="3506547" cy="3015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404664"/>
            <a:ext cx="403244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Ещё одно дорогое сердцу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убеждение состояло в том, что современная жизнь и технический прогресс пагубны для человечества.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двадцатому веку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питал недоверие и, временами, откровенно презирал его. Телевизором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так и не обзавёлся, а радио слушал лишь изредка. Он не любил ни современную литературу, ни театр, ни кино; современная политика его не интересовала. В каком-то смысле,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вообще не желал жить в современном мире:  он предпочитал  </a:t>
            </a:r>
            <a:r>
              <a:rPr lang="ru-RU" sz="1200" dirty="0" err="1" smtClean="0">
                <a:solidFill>
                  <a:schemeClr val="bg1"/>
                </a:solidFill>
              </a:rPr>
              <a:t>Средиземье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Писатель Пол </a:t>
            </a:r>
            <a:r>
              <a:rPr lang="ru-RU" sz="1200" dirty="0" err="1" smtClean="0">
                <a:solidFill>
                  <a:schemeClr val="bg1"/>
                </a:solidFill>
              </a:rPr>
              <a:t>Коучер</a:t>
            </a:r>
            <a:r>
              <a:rPr lang="ru-RU" sz="1200" dirty="0" smtClean="0">
                <a:solidFill>
                  <a:schemeClr val="bg1"/>
                </a:solidFill>
              </a:rPr>
              <a:t> утверждал, что </a:t>
            </a:r>
            <a:r>
              <a:rPr lang="ru-RU" sz="1200" i="1" dirty="0" smtClean="0">
                <a:solidFill>
                  <a:schemeClr val="bg1"/>
                </a:solidFill>
              </a:rPr>
              <a:t>«</a:t>
            </a:r>
            <a:r>
              <a:rPr lang="ru-RU" sz="1200" i="1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i="1" dirty="0" smtClean="0">
                <a:solidFill>
                  <a:schemeClr val="bg1"/>
                </a:solidFill>
              </a:rPr>
              <a:t> стал экологом, врагом „прогресса", поклонником ручных ремесел и пацифистом задолго до того, как все эти умонастроения  вошли  в  моду».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Совершенно очевидно, что одним из назначений «Властелина колец» явилась для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атака на самых ненавистных ему противников в реальном мире - поборников технического прогресса, виновников загрязнения окружающей среды и равнодушных потребителей.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Колин Уилсон:   </a:t>
            </a:r>
            <a:r>
              <a:rPr lang="ru-RU" sz="1200" i="1" dirty="0" smtClean="0">
                <a:solidFill>
                  <a:schemeClr val="bg1"/>
                </a:solidFill>
              </a:rPr>
              <a:t>«„Властелин колец" — это критика современного мира и ценностей технологической  цивилизации. Эта книга отстаивает свои собственные ценности и стремится убедить  читателя, что они предпочтительней ценностей современных... это и атака на мир современности и, в то же время, своего рода кредо или манифест».</a:t>
            </a:r>
            <a:r>
              <a:rPr lang="ru-RU" sz="800" dirty="0" smtClean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Рисунок 3" descr="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3617575" cy="5875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148064" y="3212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4046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</a:t>
            </a:r>
            <a:r>
              <a:rPr lang="ru-RU" sz="1200" dirty="0" err="1" smtClean="0"/>
              <a:t>Средиземье</a:t>
            </a:r>
            <a:r>
              <a:rPr lang="ru-RU" sz="1200" dirty="0" smtClean="0"/>
              <a:t>»</a:t>
            </a:r>
          </a:p>
          <a:p>
            <a:pPr algn="ctr"/>
            <a:r>
              <a:rPr lang="ru-RU" sz="1200" dirty="0" smtClean="0"/>
              <a:t>Художник   Алан  Ли</a:t>
            </a:r>
            <a:endParaRPr lang="ru-RU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548680"/>
            <a:ext cx="40324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Конечно,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нельзя назвать создателем жанра фэнтези, как, скажем, называют Эдгара По основоположником жанра классического детектива. До оксфордского филолога жанр уже существовал.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Многие английские и американские авторы, в частности, Уильям Моррис, Джордж </a:t>
            </a:r>
            <a:r>
              <a:rPr lang="ru-RU" sz="1200" dirty="0" err="1" smtClean="0">
                <a:solidFill>
                  <a:schemeClr val="bg1"/>
                </a:solidFill>
              </a:rPr>
              <a:t>МакДональд</a:t>
            </a:r>
            <a:r>
              <a:rPr lang="ru-RU" sz="1200" dirty="0" smtClean="0">
                <a:solidFill>
                  <a:schemeClr val="bg1"/>
                </a:solidFill>
              </a:rPr>
              <a:t> и Роберт Ирвин </a:t>
            </a:r>
            <a:r>
              <a:rPr lang="ru-RU" sz="1200" dirty="0" err="1" smtClean="0">
                <a:solidFill>
                  <a:schemeClr val="bg1"/>
                </a:solidFill>
              </a:rPr>
              <a:t>Говард</a:t>
            </a:r>
            <a:r>
              <a:rPr lang="ru-RU" sz="1200" dirty="0" smtClean="0">
                <a:solidFill>
                  <a:schemeClr val="bg1"/>
                </a:solidFill>
              </a:rPr>
              <a:t>, предшествовали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, а биограф Дж.Р.Р. Майкл Уайт находит элементы жанра и у Г.Р. Хаггарда, и у Ж. Верна, и у Г. Уэллса, и даже у древнегреческого сатирика Лукиана </a:t>
            </a:r>
            <a:r>
              <a:rPr lang="ru-RU" sz="1200" dirty="0" err="1" smtClean="0">
                <a:solidFill>
                  <a:schemeClr val="bg1"/>
                </a:solidFill>
              </a:rPr>
              <a:t>Самосатского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Всё это действительно так, однако именно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было суждено создать образцовый, поистине классический текст, появление которого, с одной стороны, определило художественные и философские границы жанра, с другой задало </a:t>
            </a:r>
            <a:r>
              <a:rPr lang="ru-RU" sz="1200" dirty="0" err="1" smtClean="0">
                <a:solidFill>
                  <a:schemeClr val="bg1"/>
                </a:solidFill>
              </a:rPr>
              <a:t>труднодосягаемый</a:t>
            </a:r>
            <a:r>
              <a:rPr lang="ru-RU" sz="1200" dirty="0" smtClean="0">
                <a:solidFill>
                  <a:schemeClr val="bg1"/>
                </a:solidFill>
              </a:rPr>
              <a:t> для претендентов художественный уровень, достичь которого удалось впоследствии действительно лишь двум-трем самым крупным западным фантастам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(Р. Желязны, У. </a:t>
            </a:r>
            <a:r>
              <a:rPr lang="ru-RU" sz="1200" dirty="0" err="1" smtClean="0">
                <a:solidFill>
                  <a:schemeClr val="bg1"/>
                </a:solidFill>
              </a:rPr>
              <a:t>Ле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Гуин</a:t>
            </a:r>
            <a:r>
              <a:rPr lang="ru-RU" sz="1200" dirty="0" smtClean="0">
                <a:solidFill>
                  <a:schemeClr val="bg1"/>
                </a:solidFill>
              </a:rPr>
              <a:t>)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Вследствие огромной и непреходящей популярности «Властелина Колец», а также сильного влияния на писателей новых поколений именно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считают «отцом современной </a:t>
            </a:r>
            <a:r>
              <a:rPr lang="ru-RU" sz="1200" dirty="0" err="1" smtClean="0">
                <a:solidFill>
                  <a:schemeClr val="bg1"/>
                </a:solidFill>
              </a:rPr>
              <a:t>фэнтези-литературы</a:t>
            </a:r>
            <a:r>
              <a:rPr lang="ru-RU" sz="1200" dirty="0" smtClean="0">
                <a:solidFill>
                  <a:schemeClr val="bg1"/>
                </a:solidFill>
              </a:rPr>
              <a:t>, подразумевая, главным образом, «высокое фэнтези».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 descr="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3470785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827584" y="558924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1966</a:t>
            </a:r>
            <a:r>
              <a:rPr lang="ru-RU" sz="1200" dirty="0" smtClean="0">
                <a:solidFill>
                  <a:srgbClr val="FFC000"/>
                </a:solidFill>
              </a:rPr>
              <a:t> год</a:t>
            </a:r>
          </a:p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The Pamela Chandler Photography Collection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548680"/>
            <a:ext cx="33123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Романы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переведены на десятки языков, причём он часто сам проверял качество  перевода.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История переводов книг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на русский язык сложна и, в общем, отражает политическую и идеологическую ситуацию закатного  периода  СССР. 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Сначала на русском языке появился перевод «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</a:t>
            </a:r>
            <a:r>
              <a:rPr lang="ru-RU" sz="1200" dirty="0" smtClean="0">
                <a:solidFill>
                  <a:schemeClr val="bg1"/>
                </a:solidFill>
              </a:rPr>
              <a:t>», осуществленный Зинаидой </a:t>
            </a:r>
            <a:r>
              <a:rPr lang="ru-RU" sz="1200" dirty="0" err="1" smtClean="0">
                <a:solidFill>
                  <a:schemeClr val="bg1"/>
                </a:solidFill>
              </a:rPr>
              <a:t>Бобырь</a:t>
            </a:r>
            <a:r>
              <a:rPr lang="ru-RU" sz="1200" dirty="0" smtClean="0">
                <a:solidFill>
                  <a:schemeClr val="bg1"/>
                </a:solidFill>
              </a:rPr>
              <a:t>, однако популярность эта сказка получила в переводе Н. Рахмановой, вышедшем в свет в 1976 году. </a:t>
            </a:r>
          </a:p>
        </p:txBody>
      </p:sp>
      <p:pic>
        <p:nvPicPr>
          <p:cNvPr id="3" name="Рисунок 2" descr="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32656"/>
            <a:ext cx="2050068" cy="305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32656"/>
            <a:ext cx="2156589" cy="307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4005064"/>
            <a:ext cx="74168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 «Властелине Колец», русскоязычный читатель, не владеющий английским языком, не знал ничего ещё  довольно  долго.  Немудрено: идеологически «Властелин Колец» был и остаётся неприемлем для любого тоталитарного общества. Сколько бы ни отрицал автор романа его антисоветской заострённости, поверить в это невозможно.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Зло в романе идёт с Востока на благословенный Запад,  </a:t>
            </a:r>
            <a:r>
              <a:rPr lang="ru-RU" sz="1200" dirty="0" err="1" smtClean="0">
                <a:solidFill>
                  <a:schemeClr val="bg1"/>
                </a:solidFill>
              </a:rPr>
              <a:t>Шир</a:t>
            </a:r>
            <a:r>
              <a:rPr lang="ru-RU" sz="1200" dirty="0" smtClean="0">
                <a:solidFill>
                  <a:schemeClr val="bg1"/>
                </a:solidFill>
              </a:rPr>
              <a:t> (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Хоббитания</a:t>
            </a:r>
            <a:r>
              <a:rPr lang="ru-RU" sz="1200" dirty="0" smtClean="0">
                <a:solidFill>
                  <a:schemeClr val="bg1"/>
                </a:solidFill>
              </a:rPr>
              <a:t>) – несомненно Англия, на Восток от Англии – сначала гитлеровская  Германия (</a:t>
            </a:r>
            <a:r>
              <a:rPr lang="ru-RU" sz="1200" dirty="0" err="1" smtClean="0">
                <a:solidFill>
                  <a:schemeClr val="bg1"/>
                </a:solidFill>
              </a:rPr>
              <a:t>Саруман</a:t>
            </a:r>
            <a:r>
              <a:rPr lang="ru-RU" sz="1200" dirty="0" smtClean="0">
                <a:solidFill>
                  <a:schemeClr val="bg1"/>
                </a:solidFill>
              </a:rPr>
              <a:t>),  затем Советский Союз (Сталин).   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 Гитлер, и Сталин – демонические воплощения, подобно тому, как демонические воплощения во вселенной </a:t>
            </a:r>
            <a:r>
              <a:rPr lang="ru-RU" sz="1200" dirty="0" err="1" smtClean="0">
                <a:solidFill>
                  <a:schemeClr val="bg1"/>
                </a:solidFill>
              </a:rPr>
              <a:t>Толкина</a:t>
            </a:r>
            <a:r>
              <a:rPr lang="ru-RU" sz="1200" dirty="0" smtClean="0">
                <a:solidFill>
                  <a:schemeClr val="bg1"/>
                </a:solidFill>
              </a:rPr>
              <a:t> - </a:t>
            </a:r>
            <a:r>
              <a:rPr lang="ru-RU" sz="1200" dirty="0" err="1" smtClean="0">
                <a:solidFill>
                  <a:schemeClr val="bg1"/>
                </a:solidFill>
              </a:rPr>
              <a:t>Моргот</a:t>
            </a:r>
            <a:r>
              <a:rPr lang="ru-RU" sz="1200" dirty="0" smtClean="0">
                <a:solidFill>
                  <a:schemeClr val="bg1"/>
                </a:solidFill>
              </a:rPr>
              <a:t> (1 эпоха), </a:t>
            </a:r>
            <a:r>
              <a:rPr lang="ru-RU" sz="1200" dirty="0" err="1" smtClean="0">
                <a:solidFill>
                  <a:schemeClr val="bg1"/>
                </a:solidFill>
              </a:rPr>
              <a:t>Саурон</a:t>
            </a:r>
            <a:r>
              <a:rPr lang="ru-RU" sz="1200" dirty="0" smtClean="0">
                <a:solidFill>
                  <a:schemeClr val="bg1"/>
                </a:solidFill>
              </a:rPr>
              <a:t> (3 эпоха).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924944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Тем не менее, попытки перевести и опубликовать этот роман осуществлялись со второй половины 70-х.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Впервые полностью его перевёл, но не сумел в те годы опубликовать – власть была еще достаточно сильна и бдительна – пермский лингвист А. </a:t>
            </a:r>
            <a:r>
              <a:rPr lang="ru-RU" sz="1200" dirty="0" err="1" smtClean="0">
                <a:solidFill>
                  <a:schemeClr val="bg1"/>
                </a:solidFill>
              </a:rPr>
              <a:t>Грузенберг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Затем полный перевод осуществил Владимир Муравьев, начинавший работу вместе с безвременно умершим Андреем </a:t>
            </a:r>
            <a:r>
              <a:rPr lang="ru-RU" sz="1200" dirty="0" err="1" smtClean="0">
                <a:solidFill>
                  <a:schemeClr val="bg1"/>
                </a:solidFill>
              </a:rPr>
              <a:t>Кистяковским</a:t>
            </a:r>
            <a:r>
              <a:rPr lang="ru-RU" sz="1200" dirty="0" smtClean="0">
                <a:solidFill>
                  <a:schemeClr val="bg1"/>
                </a:solidFill>
              </a:rPr>
              <a:t>. Именно чрезмерно русифицированный перевод первой части трилогии, осуществленный Муравьевым и </a:t>
            </a:r>
            <a:r>
              <a:rPr lang="ru-RU" sz="1200" dirty="0" err="1" smtClean="0">
                <a:solidFill>
                  <a:schemeClr val="bg1"/>
                </a:solidFill>
              </a:rPr>
              <a:t>Кистяковским</a:t>
            </a:r>
            <a:r>
              <a:rPr lang="ru-RU" sz="1200" dirty="0" smtClean="0">
                <a:solidFill>
                  <a:schemeClr val="bg1"/>
                </a:solidFill>
              </a:rPr>
              <a:t>, в очень сильно сокращенном варианте, и был впервые опубликован в СССР в 1982 году.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Лишь в самом конце 80-х московским издательством «Радуга» была издана полная версия этого перевода, а вторая и третья части трилогии появились уже в начале 90-х. </a:t>
            </a:r>
          </a:p>
        </p:txBody>
      </p:sp>
      <p:pic>
        <p:nvPicPr>
          <p:cNvPr id="3" name="Рисунок 2" descr="064.jpg"/>
          <p:cNvPicPr>
            <a:picLocks noChangeAspect="1"/>
          </p:cNvPicPr>
          <p:nvPr/>
        </p:nvPicPr>
        <p:blipFill>
          <a:blip r:embed="rId2" cstate="print"/>
          <a:srcRect b="3091"/>
          <a:stretch>
            <a:fillRect/>
          </a:stretch>
        </p:blipFill>
        <p:spPr>
          <a:xfrm>
            <a:off x="323528" y="260648"/>
            <a:ext cx="136815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476672"/>
            <a:ext cx="129614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764704"/>
            <a:ext cx="1296144" cy="20709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8024" y="332656"/>
            <a:ext cx="3744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Тогда же , в 1992 году  в петербургском издательстве «</a:t>
            </a:r>
            <a:r>
              <a:rPr lang="ru-RU" sz="1200" dirty="0" err="1" smtClean="0">
                <a:solidFill>
                  <a:schemeClr val="bg1"/>
                </a:solidFill>
              </a:rPr>
              <a:t>Северо-Запад</a:t>
            </a:r>
            <a:r>
              <a:rPr lang="ru-RU" sz="1200" dirty="0" smtClean="0">
                <a:solidFill>
                  <a:schemeClr val="bg1"/>
                </a:solidFill>
              </a:rPr>
              <a:t>», специализировавшемся долгое время исключительно на издании «фэнтези», вышел, пожалуй, более адекватный оригиналу перевод Н. Григорьевой и В. </a:t>
            </a:r>
            <a:r>
              <a:rPr lang="ru-RU" sz="1200" dirty="0" err="1" smtClean="0">
                <a:solidFill>
                  <a:schemeClr val="bg1"/>
                </a:solidFill>
              </a:rPr>
              <a:t>Грушецкого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Именно эти два перевода, очень разных, но вполне представительных, и до сих пор остаются наиболее популярными.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Сейчас  существует  ещё несколько полных переводов </a:t>
            </a:r>
            <a:r>
              <a:rPr lang="ru-RU" sz="1200" dirty="0" err="1" smtClean="0">
                <a:solidFill>
                  <a:schemeClr val="bg1"/>
                </a:solidFill>
              </a:rPr>
              <a:t>толкиновского</a:t>
            </a:r>
            <a:r>
              <a:rPr lang="ru-RU" sz="1200" dirty="0" smtClean="0">
                <a:solidFill>
                  <a:schemeClr val="bg1"/>
                </a:solidFill>
              </a:rPr>
              <a:t> шедевра, в том числе и так называемый «академический»,  то есть комментированный, осуществленный М. </a:t>
            </a:r>
            <a:r>
              <a:rPr lang="ru-RU" sz="1200" dirty="0" err="1" smtClean="0">
                <a:solidFill>
                  <a:schemeClr val="bg1"/>
                </a:solidFill>
              </a:rPr>
              <a:t>Каменкович</a:t>
            </a:r>
            <a:r>
              <a:rPr lang="ru-RU" sz="1200" dirty="0" smtClean="0">
                <a:solidFill>
                  <a:schemeClr val="bg1"/>
                </a:solidFill>
              </a:rPr>
              <a:t> и В. </a:t>
            </a:r>
            <a:r>
              <a:rPr lang="ru-RU" sz="1200" dirty="0" err="1" smtClean="0">
                <a:solidFill>
                  <a:schemeClr val="bg1"/>
                </a:solidFill>
              </a:rPr>
              <a:t>Карриком</a:t>
            </a:r>
            <a:r>
              <a:rPr lang="ru-RU" sz="1200" dirty="0" smtClean="0">
                <a:solidFill>
                  <a:schemeClr val="bg1"/>
                </a:solidFill>
              </a:rPr>
              <a:t>. Помимо популярности, причиной для появления многочисленных переводов, стало, конечно, особое богатство языка оригинала, обильные вкрапления в прозаический текст поэтических вставок, все то лингвистическое богатство, которое и выделяет эту книгу из всех, ей предшествовавших и последовавших за ней в жанре «фэнтези».</a:t>
            </a:r>
          </a:p>
        </p:txBody>
      </p:sp>
      <p:pic>
        <p:nvPicPr>
          <p:cNvPr id="7" name="Рисунок 6" descr="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5981" y="4221088"/>
            <a:ext cx="124818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0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4221088"/>
            <a:ext cx="1224136" cy="1958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0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221088"/>
            <a:ext cx="117819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Произведения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оказали огромное влияние на мировую культуру  XX и даже XXI века.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Они были неоднократно адаптированы для кино, мультипликации, радио, театральной сцены, компьютерных игр.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По ним созданы концептуальные альбомы, иллюстрации, комиксы.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Что же касается литературного жанра «фэнтези», то, помимо прямых подражаний, пародий и продолжений (например, романы Н. </a:t>
            </a:r>
            <a:r>
              <a:rPr lang="ru-RU" sz="1200" dirty="0" err="1" smtClean="0">
                <a:solidFill>
                  <a:schemeClr val="bg1"/>
                </a:solidFill>
              </a:rPr>
              <a:t>Перумова</a:t>
            </a:r>
            <a:r>
              <a:rPr lang="ru-RU" sz="1200" dirty="0" smtClean="0">
                <a:solidFill>
                  <a:schemeClr val="bg1"/>
                </a:solidFill>
              </a:rPr>
              <a:t>), вся </a:t>
            </a:r>
            <a:r>
              <a:rPr lang="ru-RU" sz="1200" dirty="0" err="1" smtClean="0">
                <a:solidFill>
                  <a:schemeClr val="bg1"/>
                </a:solidFill>
              </a:rPr>
              <a:t>послетолкиновская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фэнтезийная</a:t>
            </a:r>
            <a:r>
              <a:rPr lang="ru-RU" sz="1200" dirty="0" smtClean="0">
                <a:solidFill>
                  <a:schemeClr val="bg1"/>
                </a:solidFill>
              </a:rPr>
              <a:t> линия в той или иной степени создавалась под его влиянием.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 продолжает создаваться нынче, поскольку популярность  жанра  не  увядает. </a:t>
            </a:r>
          </a:p>
        </p:txBody>
      </p:sp>
      <p:pic>
        <p:nvPicPr>
          <p:cNvPr id="8" name="Рисунок 7" descr="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852936"/>
            <a:ext cx="2069719" cy="323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852936"/>
            <a:ext cx="2045465" cy="323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4664"/>
            <a:ext cx="3200610" cy="506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0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32656"/>
            <a:ext cx="3240360" cy="5370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079.jpg"/>
          <p:cNvPicPr>
            <a:picLocks noChangeAspect="1"/>
          </p:cNvPicPr>
          <p:nvPr/>
        </p:nvPicPr>
        <p:blipFill>
          <a:blip r:embed="rId6" cstate="print"/>
          <a:srcRect l="8017"/>
          <a:stretch>
            <a:fillRect/>
          </a:stretch>
        </p:blipFill>
        <p:spPr>
          <a:xfrm>
            <a:off x="5148064" y="332656"/>
            <a:ext cx="3487291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01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772816" y="3717032"/>
            <a:ext cx="2252442" cy="1949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84168" y="5805264"/>
            <a:ext cx="172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C000"/>
                </a:solidFill>
              </a:rPr>
              <a:t>Иллюстрации Алана Ли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64687 0.0101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08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980728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1966 году Рональд и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 отправились в круиз по Средиземному морю, а в марте того же года отпраздновали «золотую свадьбу».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Толкиены</a:t>
            </a:r>
            <a:r>
              <a:rPr lang="ru-RU" sz="1200" dirty="0" smtClean="0">
                <a:solidFill>
                  <a:schemeClr val="bg1"/>
                </a:solidFill>
              </a:rPr>
              <a:t> поселились в </a:t>
            </a:r>
            <a:r>
              <a:rPr lang="ru-RU" sz="1400" b="1" dirty="0" smtClean="0">
                <a:solidFill>
                  <a:srgbClr val="FFC000"/>
                </a:solidFill>
              </a:rPr>
              <a:t>Пуле</a:t>
            </a:r>
            <a:r>
              <a:rPr lang="ru-RU" sz="1200" dirty="0" smtClean="0">
                <a:solidFill>
                  <a:schemeClr val="bg1"/>
                </a:solidFill>
              </a:rPr>
              <a:t> — маленьком пригороде </a:t>
            </a:r>
            <a:r>
              <a:rPr lang="ru-RU" sz="1200" dirty="0" err="1" smtClean="0">
                <a:solidFill>
                  <a:schemeClr val="bg1"/>
                </a:solidFill>
              </a:rPr>
              <a:t>Борнмута</a:t>
            </a:r>
            <a:r>
              <a:rPr lang="ru-RU" sz="1200" dirty="0" smtClean="0">
                <a:solidFill>
                  <a:schemeClr val="bg1"/>
                </a:solidFill>
              </a:rPr>
              <a:t> на южном побережье Англии.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период жизни в Пуле он по-прежнему усердно старался работать, и нетрудно вообразить его портрет конца шестидесятых: 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сидит в скромно обставленной комнате, среди книг и бумаг, с зажатой в зубах трубкой.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пытается уловить суть фразы, лет десять тому назад набросанной впопыхах на каком-то клочке бумаги, или подыскивает в своей мифологической системе место для новой идеи. </a:t>
            </a: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по-прежнему был предан делу своей жизни и все так же мечтал создать «мифологию для Англии».</a:t>
            </a:r>
          </a:p>
        </p:txBody>
      </p:sp>
      <p:pic>
        <p:nvPicPr>
          <p:cNvPr id="3" name="Рисунок 2" descr="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595939" cy="5335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573325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1966 год</a:t>
            </a:r>
          </a:p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The Pamela Chandler Photography Collection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Пул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8640"/>
            <a:ext cx="8208912" cy="615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208" y="40466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 старинных улицах Пула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404664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последние годы  жизни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осыпали почестями как в научном мире, так и в мире литературы.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Весной 1972 года на церемонии в Букингемском дворце ему вручили орден Британской империи II степени, а тем же вечером </a:t>
            </a:r>
            <a:r>
              <a:rPr lang="ru-RU" sz="1200" dirty="0" err="1" smtClean="0">
                <a:solidFill>
                  <a:schemeClr val="bg1"/>
                </a:solidFill>
              </a:rPr>
              <a:t>Рейнер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Анвин</a:t>
            </a:r>
            <a:r>
              <a:rPr lang="ru-RU" sz="1200" dirty="0" smtClean="0">
                <a:solidFill>
                  <a:schemeClr val="bg1"/>
                </a:solidFill>
              </a:rPr>
              <a:t> устроил в его честь банкет в клубе «</a:t>
            </a:r>
            <a:r>
              <a:rPr lang="ru-RU" sz="1200" dirty="0" err="1" smtClean="0">
                <a:solidFill>
                  <a:schemeClr val="bg1"/>
                </a:solidFill>
              </a:rPr>
              <a:t>Гаррик</a:t>
            </a:r>
            <a:r>
              <a:rPr lang="ru-RU" sz="1200" dirty="0" smtClean="0">
                <a:solidFill>
                  <a:schemeClr val="bg1"/>
                </a:solidFill>
              </a:rPr>
              <a:t>» в </a:t>
            </a:r>
            <a:r>
              <a:rPr lang="ru-RU" sz="1200" dirty="0" err="1" smtClean="0">
                <a:solidFill>
                  <a:schemeClr val="bg1"/>
                </a:solidFill>
              </a:rPr>
              <a:t>Мейфэре</a:t>
            </a:r>
            <a:r>
              <a:rPr lang="ru-RU" sz="12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Множество почетных степеней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получил и от научного сообщества, но самой приятной для него наградой стало звание почётного доктора литературы, присужденное ему на церемонии в стенах театра </a:t>
            </a:r>
            <a:r>
              <a:rPr lang="ru-RU" sz="1200" dirty="0" err="1" smtClean="0">
                <a:solidFill>
                  <a:schemeClr val="bg1"/>
                </a:solidFill>
              </a:rPr>
              <a:t>Шелдона</a:t>
            </a:r>
            <a:r>
              <a:rPr lang="ru-RU" sz="1200" dirty="0" smtClean="0">
                <a:solidFill>
                  <a:schemeClr val="bg1"/>
                </a:solidFill>
              </a:rPr>
              <a:t> — дома совета Оксфордского университета.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284984"/>
            <a:ext cx="3898404" cy="244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3750294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1268760"/>
            <a:ext cx="35283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Но безмятежной </a:t>
            </a:r>
            <a:r>
              <a:rPr lang="ru-RU" sz="1200" dirty="0" err="1" smtClean="0">
                <a:solidFill>
                  <a:schemeClr val="bg1"/>
                </a:solidFill>
              </a:rPr>
              <a:t>борнмутской</a:t>
            </a:r>
            <a:r>
              <a:rPr lang="ru-RU" sz="1200" dirty="0" smtClean="0">
                <a:solidFill>
                  <a:schemeClr val="bg1"/>
                </a:solidFill>
              </a:rPr>
              <a:t> жизни внезапно пришёл конец. 29 ноября 1971 года, в возрасте </a:t>
            </a:r>
            <a:r>
              <a:rPr lang="ru-RU" sz="1200" dirty="0" err="1" smtClean="0">
                <a:solidFill>
                  <a:schemeClr val="bg1"/>
                </a:solidFill>
              </a:rPr>
              <a:t>восемьдесяти</a:t>
            </a:r>
            <a:r>
              <a:rPr lang="ru-RU" sz="1200" dirty="0" smtClean="0">
                <a:solidFill>
                  <a:schemeClr val="bg1"/>
                </a:solidFill>
              </a:rPr>
              <a:t>  двух  лет,  скончалась </a:t>
            </a:r>
            <a:r>
              <a:rPr lang="ru-RU" sz="1200" dirty="0" err="1" smtClean="0">
                <a:solidFill>
                  <a:schemeClr val="bg1"/>
                </a:solidFill>
              </a:rPr>
              <a:t>Эдит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Воскресным утром 2 сентября 1973 года, профессор Дж. Р. Р.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скончался в возрасте восьмидесяти одного года в  </a:t>
            </a:r>
            <a:r>
              <a:rPr lang="ru-RU" sz="1200" dirty="0" err="1" smtClean="0">
                <a:solidFill>
                  <a:schemeClr val="bg1"/>
                </a:solidFill>
              </a:rPr>
              <a:t>Борнмуте</a:t>
            </a:r>
            <a:r>
              <a:rPr lang="ru-RU" sz="12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Профессор и его жена после долгих лет совместной жизни обрели свой </a:t>
            </a:r>
            <a:r>
              <a:rPr lang="ru-RU" sz="1200" dirty="0" err="1" smtClean="0">
                <a:solidFill>
                  <a:schemeClr val="bg1"/>
                </a:solidFill>
              </a:rPr>
              <a:t>Валинор</a:t>
            </a:r>
            <a:r>
              <a:rPr lang="ru-RU" sz="1200" dirty="0" smtClean="0">
                <a:solidFill>
                  <a:schemeClr val="bg1"/>
                </a:solidFill>
              </a:rPr>
              <a:t> на </a:t>
            </a:r>
            <a:r>
              <a:rPr lang="ru-RU" sz="1200" dirty="0" err="1" smtClean="0">
                <a:solidFill>
                  <a:schemeClr val="bg1"/>
                </a:solidFill>
              </a:rPr>
              <a:t>Вулверкотском</a:t>
            </a:r>
            <a:r>
              <a:rPr lang="ru-RU" sz="1200" dirty="0" smtClean="0">
                <a:solidFill>
                  <a:schemeClr val="bg1"/>
                </a:solidFill>
              </a:rPr>
              <a:t> кладбище  в северной части Оксфорда.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могиле Профессора ведут указатели "J.R.R. </a:t>
            </a:r>
            <a:r>
              <a:rPr lang="ru-RU" sz="1200" dirty="0" err="1" smtClean="0">
                <a:solidFill>
                  <a:schemeClr val="bg1"/>
                </a:solidFill>
              </a:rPr>
              <a:t>Tolkien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err="1" smtClean="0">
                <a:solidFill>
                  <a:schemeClr val="bg1"/>
                </a:solidFill>
              </a:rPr>
              <a:t>Author</a:t>
            </a:r>
            <a:r>
              <a:rPr lang="ru-RU" sz="1200" dirty="0" smtClean="0">
                <a:solidFill>
                  <a:schemeClr val="bg1"/>
                </a:solidFill>
              </a:rPr>
              <a:t>".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На простенькой базальтовой могиле написано два имени: </a:t>
            </a:r>
            <a:r>
              <a:rPr lang="en-US" sz="1200" dirty="0" smtClean="0">
                <a:solidFill>
                  <a:schemeClr val="bg1"/>
                </a:solidFill>
              </a:rPr>
              <a:t>  </a:t>
            </a:r>
            <a:r>
              <a:rPr lang="ru-RU" sz="1200" dirty="0" err="1" smtClean="0">
                <a:solidFill>
                  <a:schemeClr val="bg1"/>
                </a:solidFill>
              </a:rPr>
              <a:t>Edith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Mary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Tolkien</a:t>
            </a:r>
            <a:r>
              <a:rPr lang="ru-RU" sz="1200" dirty="0" smtClean="0">
                <a:solidFill>
                  <a:schemeClr val="bg1"/>
                </a:solidFill>
              </a:rPr>
              <a:t> и чуть ниже - </a:t>
            </a:r>
            <a:r>
              <a:rPr lang="ru-RU" sz="1200" dirty="0" err="1" smtClean="0">
                <a:solidFill>
                  <a:schemeClr val="bg1"/>
                </a:solidFill>
              </a:rPr>
              <a:t>Luthien</a:t>
            </a:r>
            <a:r>
              <a:rPr lang="ru-RU" sz="1200" dirty="0" smtClean="0">
                <a:solidFill>
                  <a:schemeClr val="bg1"/>
                </a:solidFill>
              </a:rPr>
              <a:t>, </a:t>
            </a:r>
            <a:r>
              <a:rPr lang="ru-RU" sz="1200" dirty="0" err="1" smtClean="0">
                <a:solidFill>
                  <a:schemeClr val="bg1"/>
                </a:solidFill>
              </a:rPr>
              <a:t>John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Ronald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Reuel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Tolkien</a:t>
            </a:r>
            <a:r>
              <a:rPr lang="ru-RU" sz="1200" dirty="0" smtClean="0">
                <a:solidFill>
                  <a:schemeClr val="bg1"/>
                </a:solidFill>
              </a:rPr>
              <a:t>, чуть ниже - </a:t>
            </a:r>
            <a:r>
              <a:rPr lang="ru-RU" sz="1200" dirty="0" err="1" smtClean="0">
                <a:solidFill>
                  <a:schemeClr val="bg1"/>
                </a:solidFill>
              </a:rPr>
              <a:t>Beren</a:t>
            </a:r>
            <a:r>
              <a:rPr lang="ru-RU" sz="1200" dirty="0" smtClean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6" name="Рисунок 5" descr="437738838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611560" y="404663"/>
            <a:ext cx="4104456" cy="5487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9992" y="404664"/>
            <a:ext cx="396044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Сын Артура и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появился на свет   </a:t>
            </a:r>
            <a:r>
              <a:rPr lang="ru-RU" sz="1400" b="1" dirty="0" smtClean="0">
                <a:solidFill>
                  <a:srgbClr val="FFC000"/>
                </a:solidFill>
              </a:rPr>
              <a:t>3 января 1892 года</a:t>
            </a:r>
            <a:r>
              <a:rPr lang="ru-RU" sz="1400" dirty="0" smtClean="0">
                <a:solidFill>
                  <a:srgbClr val="FFC000"/>
                </a:solidFill>
              </a:rPr>
              <a:t>.</a:t>
            </a:r>
            <a:r>
              <a:rPr lang="ru-RU" sz="1400" dirty="0" smtClean="0">
                <a:solidFill>
                  <a:schemeClr val="bg1"/>
                </a:solidFill>
              </a:rPr>
              <a:t>   </a:t>
            </a:r>
            <a:r>
              <a:rPr lang="ru-RU" sz="1200" dirty="0" smtClean="0">
                <a:solidFill>
                  <a:schemeClr val="bg1"/>
                </a:solidFill>
              </a:rPr>
              <a:t>Его назвали Джоном, но этим дело не кончилось.  Артур настаивал, чтобы мальчику дали второе имя «</a:t>
            </a:r>
            <a:r>
              <a:rPr lang="ru-RU" sz="1200" dirty="0" err="1" smtClean="0">
                <a:solidFill>
                  <a:schemeClr val="bg1"/>
                </a:solidFill>
              </a:rPr>
              <a:t>Руэл</a:t>
            </a:r>
            <a:r>
              <a:rPr lang="ru-RU" sz="1200" dirty="0" smtClean="0">
                <a:solidFill>
                  <a:schemeClr val="bg1"/>
                </a:solidFill>
              </a:rPr>
              <a:t>», как это было принято в семействе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Толкиенов</a:t>
            </a:r>
            <a:r>
              <a:rPr lang="ru-RU" sz="1200" dirty="0" smtClean="0">
                <a:solidFill>
                  <a:schemeClr val="bg1"/>
                </a:solidFill>
              </a:rPr>
              <a:t> вот уже несколько поколений, но 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 больше нравилось имя «Рональд».     В конце концов  31 января 1893 года, при крещении в </a:t>
            </a:r>
            <a:r>
              <a:rPr lang="ru-RU" sz="1200" dirty="0" err="1" smtClean="0">
                <a:solidFill>
                  <a:schemeClr val="bg1"/>
                </a:solidFill>
              </a:rPr>
              <a:t>Блумфонтейнском</a:t>
            </a:r>
            <a:r>
              <a:rPr lang="ru-RU" sz="1200" dirty="0" smtClean="0">
                <a:solidFill>
                  <a:schemeClr val="bg1"/>
                </a:solidFill>
              </a:rPr>
              <a:t> соборе, мальчик получил  имя </a:t>
            </a:r>
            <a:r>
              <a:rPr lang="ru-RU" sz="1400" b="1" dirty="0" smtClean="0">
                <a:solidFill>
                  <a:srgbClr val="FFC000"/>
                </a:solidFill>
              </a:rPr>
              <a:t>«Джон Рональд </a:t>
            </a:r>
            <a:r>
              <a:rPr lang="ru-RU" sz="1400" b="1" dirty="0" err="1" smtClean="0">
                <a:solidFill>
                  <a:srgbClr val="FFC000"/>
                </a:solidFill>
              </a:rPr>
              <a:t>Руэл</a:t>
            </a:r>
            <a:r>
              <a:rPr lang="ru-RU" sz="1400" b="1" dirty="0" smtClean="0">
                <a:solidFill>
                  <a:srgbClr val="FFC000"/>
                </a:solidFill>
              </a:rPr>
              <a:t> </a:t>
            </a:r>
            <a:r>
              <a:rPr lang="ru-RU" sz="1400" b="1" dirty="0" err="1" smtClean="0">
                <a:solidFill>
                  <a:srgbClr val="FFC000"/>
                </a:solidFill>
              </a:rPr>
              <a:t>Толкиен</a:t>
            </a:r>
            <a:r>
              <a:rPr lang="ru-RU" sz="1400" b="1" dirty="0" smtClean="0">
                <a:solidFill>
                  <a:srgbClr val="FFC000"/>
                </a:solidFill>
              </a:rPr>
              <a:t>». </a:t>
            </a:r>
            <a:endParaRPr lang="ru-RU" sz="1200" b="1" dirty="0" smtClean="0">
              <a:solidFill>
                <a:srgbClr val="FFC000"/>
              </a:solidFill>
            </a:endParaRP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Любопытно, что Джоном его никто никогда не звал.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И родители, и, впоследствии, жена называли его Рональдом, школьные товарищи - Джоном Рональдом, а в университете он получил типичное для тех времен грубоватое прозвище «</a:t>
            </a:r>
            <a:r>
              <a:rPr lang="ru-RU" sz="1200" dirty="0" err="1" smtClean="0">
                <a:solidFill>
                  <a:schemeClr val="bg1"/>
                </a:solidFill>
              </a:rPr>
              <a:t>Толлерс</a:t>
            </a:r>
            <a:r>
              <a:rPr lang="ru-RU" sz="1200" dirty="0" smtClean="0">
                <a:solidFill>
                  <a:schemeClr val="bg1"/>
                </a:solidFill>
              </a:rPr>
              <a:t>», то есть «Звонарь», позже друзья звали его «Дж.Р.Р.».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17 февраля 1894 года в </a:t>
            </a:r>
            <a:r>
              <a:rPr lang="ru-RU" sz="1200" dirty="0" err="1" smtClean="0">
                <a:solidFill>
                  <a:schemeClr val="bg1"/>
                </a:solidFill>
              </a:rPr>
              <a:t>Блумфонтейне</a:t>
            </a:r>
            <a:r>
              <a:rPr lang="ru-RU" sz="1200" dirty="0" smtClean="0">
                <a:solidFill>
                  <a:schemeClr val="bg1"/>
                </a:solidFill>
              </a:rPr>
              <a:t> родился брат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 </a:t>
            </a:r>
            <a:r>
              <a:rPr lang="ru-RU" sz="1200" b="1" dirty="0" smtClean="0">
                <a:solidFill>
                  <a:srgbClr val="FFC000"/>
                </a:solidFill>
              </a:rPr>
              <a:t>Хилари.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ноябре 1895 года отец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Артур заболел ревматической лихорадкой и в феврале 1896 года скончался от  сильного  кровотечения.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Осиротевшая семья вернулась в Англию.  Для Рональда началась новая жизнь.    Из </a:t>
            </a:r>
            <a:r>
              <a:rPr lang="ru-RU" sz="1200" dirty="0" err="1" smtClean="0">
                <a:solidFill>
                  <a:schemeClr val="bg1"/>
                </a:solidFill>
              </a:rPr>
              <a:t>блумфонтейнской</a:t>
            </a:r>
            <a:r>
              <a:rPr lang="ru-RU" sz="1200" dirty="0" smtClean="0">
                <a:solidFill>
                  <a:schemeClr val="bg1"/>
                </a:solidFill>
              </a:rPr>
              <a:t> глуши он попал в Бирмингем — бурно растущий промышленный центр, второй по величине среди английских городов, один из столпов Британской империи. </a:t>
            </a:r>
          </a:p>
        </p:txBody>
      </p:sp>
      <p:pic>
        <p:nvPicPr>
          <p:cNvPr id="5" name="Рисунок 4" descr="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64" y="692696"/>
            <a:ext cx="3733429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59632" y="551723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Семья </a:t>
            </a:r>
            <a:r>
              <a:rPr lang="ru-RU" sz="1200" dirty="0" err="1" smtClean="0">
                <a:solidFill>
                  <a:srgbClr val="FFC000"/>
                </a:solidFill>
              </a:rPr>
              <a:t>Толкиенов</a:t>
            </a:r>
            <a:r>
              <a:rPr lang="ru-RU" sz="1200" dirty="0" smtClean="0">
                <a:solidFill>
                  <a:srgbClr val="FFC000"/>
                </a:solidFill>
              </a:rPr>
              <a:t> со слугами. </a:t>
            </a:r>
          </a:p>
          <a:p>
            <a:pPr algn="ctr"/>
            <a:r>
              <a:rPr lang="ru-RU" sz="1200" dirty="0" err="1" smtClean="0">
                <a:solidFill>
                  <a:srgbClr val="FFC000"/>
                </a:solidFill>
              </a:rPr>
              <a:t>Блумфонтейн</a:t>
            </a:r>
            <a:r>
              <a:rPr lang="ru-RU" sz="1200" dirty="0" smtClean="0">
                <a:solidFill>
                  <a:srgbClr val="FFC000"/>
                </a:solidFill>
              </a:rPr>
              <a:t>.   1892 год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404664"/>
            <a:ext cx="38884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Книги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— это не просто мир фэнтези со всеми положенными батальными сценами, диковинными существами и увлекательными приключениями. </a:t>
            </a: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пишет о глубоких чувствах и исследует природу человека не менее тщательно, чем любой другой современный писатель.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Он затрагивает вечные темы: пишет о дружбе и верности, размышляет о природе зависимости, символом которой служит само Кольцо.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Толкиену</a:t>
            </a:r>
            <a:r>
              <a:rPr lang="ru-RU" sz="1200" dirty="0" smtClean="0">
                <a:solidFill>
                  <a:schemeClr val="bg1"/>
                </a:solidFill>
              </a:rPr>
              <a:t> удалось создать не только мифологию и альтернативную реальность, но и правдоподобные, многогранные характеры.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Вдобавок, он затронул множество эмоциональных и духовных проблем, великолепно справившись при этом со сложным сюжетом и поведав своим читателям поистине захватывающую историю.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Кроме того, многие люди находят в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толкиеновском</a:t>
            </a:r>
            <a:r>
              <a:rPr lang="ru-RU" sz="1200" dirty="0" smtClean="0">
                <a:solidFill>
                  <a:schemeClr val="bg1"/>
                </a:solidFill>
              </a:rPr>
              <a:t> мире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утешение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и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уютное пристанище. </a:t>
            </a:r>
          </a:p>
          <a:p>
            <a:pPr algn="just"/>
            <a:r>
              <a:rPr lang="ru-RU" sz="1200" dirty="0" err="1" smtClean="0">
                <a:solidFill>
                  <a:schemeClr val="bg1"/>
                </a:solidFill>
              </a:rPr>
              <a:t>Средиземье</a:t>
            </a:r>
            <a:r>
              <a:rPr lang="ru-RU" sz="1200" dirty="0" smtClean="0">
                <a:solidFill>
                  <a:schemeClr val="bg1"/>
                </a:solidFill>
              </a:rPr>
              <a:t> — это мир, хранящий благородные традиции и великое наследие, мир, в котором прошлое не менее важно, чем настоящее, и ценится куда больше, чем любые благие намерения и помыслы о будущем.</a:t>
            </a:r>
          </a:p>
        </p:txBody>
      </p:sp>
      <p:pic>
        <p:nvPicPr>
          <p:cNvPr id="6" name="Рисунок 5" descr="mw19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3846311" cy="458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99592" y="5013176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 smtClean="0">
                <a:solidFill>
                  <a:srgbClr val="FFC000"/>
                </a:solidFill>
              </a:rPr>
              <a:t>Когда его книги прославились,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Толкиен</a:t>
            </a:r>
            <a:r>
              <a:rPr lang="ru-RU" sz="1200" b="1" i="1" dirty="0" smtClean="0">
                <a:solidFill>
                  <a:srgbClr val="FFC000"/>
                </a:solidFill>
              </a:rPr>
              <a:t> радостно объявил себя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хоббитом</a:t>
            </a:r>
            <a:r>
              <a:rPr lang="ru-RU" sz="1200" b="1" i="1" dirty="0" smtClean="0">
                <a:solidFill>
                  <a:srgbClr val="FFC000"/>
                </a:solidFill>
              </a:rPr>
              <a:t>. Отчасти это была шутка, однако во многом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Толкиен</a:t>
            </a:r>
            <a:r>
              <a:rPr lang="ru-RU" sz="1200" b="1" i="1" dirty="0" smtClean="0">
                <a:solidFill>
                  <a:srgbClr val="FFC000"/>
                </a:solidFill>
              </a:rPr>
              <a:t> и впрямь походил на типичного  </a:t>
            </a:r>
            <a:r>
              <a:rPr lang="ru-RU" sz="1200" b="1" i="1" dirty="0" err="1" smtClean="0">
                <a:solidFill>
                  <a:srgbClr val="FFC000"/>
                </a:solidFill>
              </a:rPr>
              <a:t>хоббита</a:t>
            </a:r>
            <a:r>
              <a:rPr lang="ru-RU" sz="1200" b="1" i="1" dirty="0" smtClean="0">
                <a:solidFill>
                  <a:srgbClr val="FFC000"/>
                </a:solidFill>
              </a:rPr>
              <a:t>…</a:t>
            </a:r>
            <a:endParaRPr lang="ru-RU" sz="1200" b="1" i="1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222222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941168"/>
            <a:ext cx="3923928" cy="118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980728"/>
            <a:ext cx="2905624" cy="4402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27584" y="836712"/>
            <a:ext cx="46805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</a:rPr>
              <a:t>Использованные  источники</a:t>
            </a:r>
          </a:p>
          <a:p>
            <a:pPr algn="ctr"/>
            <a:endParaRPr lang="ru-RU" sz="1200" dirty="0" smtClean="0">
              <a:solidFill>
                <a:srgbClr val="FFC000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Уайт,  М.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: Биография  / Майкл Уайт :  </a:t>
            </a: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ru-RU" sz="1200" dirty="0" smtClean="0">
                <a:solidFill>
                  <a:schemeClr val="bg1"/>
                </a:solidFill>
              </a:rPr>
              <a:t>пер. с англ. А. </a:t>
            </a:r>
            <a:r>
              <a:rPr lang="ru-RU" sz="1200" dirty="0" err="1" smtClean="0">
                <a:solidFill>
                  <a:schemeClr val="bg1"/>
                </a:solidFill>
              </a:rPr>
              <a:t>Блейз</a:t>
            </a:r>
            <a:r>
              <a:rPr lang="en-US" sz="1200" dirty="0" smtClean="0">
                <a:solidFill>
                  <a:schemeClr val="bg1"/>
                </a:solidFill>
              </a:rPr>
              <a:t>]</a:t>
            </a:r>
            <a:r>
              <a:rPr lang="ru-RU" sz="1200" dirty="0" smtClean="0">
                <a:solidFill>
                  <a:schemeClr val="bg1"/>
                </a:solidFill>
              </a:rPr>
              <a:t>. – СПб. : ЗАО «Торгово-издательский дом «Амфора» . – 2013 . – 249 с. – (Серия «Жизнь и судьба»)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ru-RU" sz="1200" dirty="0" err="1" smtClean="0">
                <a:solidFill>
                  <a:schemeClr val="bg1"/>
                </a:solidFill>
              </a:rPr>
              <a:t>Толкин</a:t>
            </a:r>
            <a:r>
              <a:rPr lang="ru-RU" sz="1200" dirty="0" smtClean="0">
                <a:solidFill>
                  <a:schemeClr val="bg1"/>
                </a:solidFill>
              </a:rPr>
              <a:t>, Джон Рональд </a:t>
            </a:r>
            <a:r>
              <a:rPr lang="ru-RU" sz="1200" dirty="0" err="1" smtClean="0">
                <a:solidFill>
                  <a:schemeClr val="bg1"/>
                </a:solidFill>
              </a:rPr>
              <a:t>Руэл</a:t>
            </a:r>
            <a:r>
              <a:rPr lang="ru-RU" sz="1200" dirty="0" smtClean="0">
                <a:solidFill>
                  <a:schemeClr val="bg1"/>
                </a:solidFill>
              </a:rPr>
              <a:t>  </a:t>
            </a: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ru-RU" sz="1200" dirty="0" smtClean="0">
                <a:solidFill>
                  <a:schemeClr val="bg1"/>
                </a:solidFill>
              </a:rPr>
              <a:t>Электронный ресурс</a:t>
            </a:r>
            <a:r>
              <a:rPr lang="en-US" sz="1200" dirty="0" smtClean="0">
                <a:solidFill>
                  <a:schemeClr val="bg1"/>
                </a:solidFill>
              </a:rPr>
              <a:t>] </a:t>
            </a:r>
            <a:r>
              <a:rPr lang="ru-RU" sz="1200" dirty="0" smtClean="0">
                <a:solidFill>
                  <a:schemeClr val="bg1"/>
                </a:solidFill>
              </a:rPr>
              <a:t> . – </a:t>
            </a:r>
            <a:r>
              <a:rPr lang="en-US" sz="1200" dirty="0" smtClean="0">
                <a:solidFill>
                  <a:schemeClr val="bg1"/>
                </a:solidFill>
              </a:rPr>
              <a:t>http://ru.wikipedia.org/wiki/%D2%EE%EB%EA%E8%ED,_%C4%E6%EE%ED_%D0%EE%ED%E0%EB%FC%E4_%D0%F3%FD%EB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</a:rPr>
              <a:t>(дата обращения:  1.12.2013)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Tolkien forever [</a:t>
            </a:r>
            <a:r>
              <a:rPr lang="ru-RU" sz="1200" dirty="0" smtClean="0">
                <a:solidFill>
                  <a:schemeClr val="bg1"/>
                </a:solidFill>
              </a:rPr>
              <a:t>Электронный ресурс</a:t>
            </a:r>
            <a:r>
              <a:rPr lang="en-US" sz="1200" dirty="0" smtClean="0">
                <a:solidFill>
                  <a:schemeClr val="bg1"/>
                </a:solidFill>
              </a:rPr>
              <a:t>] </a:t>
            </a:r>
            <a:r>
              <a:rPr lang="ru-RU" sz="1200" dirty="0" smtClean="0">
                <a:solidFill>
                  <a:schemeClr val="bg1"/>
                </a:solidFill>
              </a:rPr>
              <a:t> . – </a:t>
            </a:r>
            <a:r>
              <a:rPr lang="en-US" sz="1200" dirty="0" smtClean="0">
                <a:solidFill>
                  <a:schemeClr val="bg1"/>
                </a:solidFill>
              </a:rPr>
              <a:t>http://tolkien.olmer.ru </a:t>
            </a:r>
            <a:r>
              <a:rPr lang="ru-RU" sz="1200" dirty="0" smtClean="0">
                <a:solidFill>
                  <a:schemeClr val="bg1"/>
                </a:solidFill>
              </a:rPr>
              <a:t>(дата обращения:  1.12.2013)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TRU TOLKIEN 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ru-RU" sz="1200" dirty="0" smtClean="0">
                <a:solidFill>
                  <a:schemeClr val="bg1"/>
                </a:solidFill>
              </a:rPr>
              <a:t>Электронный ресурс</a:t>
            </a:r>
            <a:r>
              <a:rPr lang="en-US" sz="1200" dirty="0" smtClean="0">
                <a:solidFill>
                  <a:schemeClr val="bg1"/>
                </a:solidFill>
              </a:rPr>
              <a:t>] </a:t>
            </a:r>
            <a:r>
              <a:rPr lang="ru-RU" sz="1200" dirty="0" smtClean="0">
                <a:solidFill>
                  <a:schemeClr val="bg1"/>
                </a:solidFill>
              </a:rPr>
              <a:t> . – </a:t>
            </a:r>
            <a:r>
              <a:rPr lang="en-US" sz="1200" dirty="0" smtClean="0">
                <a:solidFill>
                  <a:schemeClr val="bg1"/>
                </a:solidFill>
              </a:rPr>
              <a:t> http://www.tolkien.ru/   </a:t>
            </a:r>
            <a:r>
              <a:rPr lang="ru-RU" sz="1200" dirty="0" smtClean="0">
                <a:solidFill>
                  <a:schemeClr val="bg1"/>
                </a:solidFill>
              </a:rPr>
              <a:t>(дата обращения:  1.12.2013)</a:t>
            </a:r>
            <a:endParaRPr lang="en-US" sz="1200" dirty="0" smtClean="0">
              <a:solidFill>
                <a:schemeClr val="bg1"/>
              </a:solidFill>
            </a:endParaRP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Лаборатория фантастики  </a:t>
            </a: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ru-RU" sz="1200" dirty="0" smtClean="0">
                <a:solidFill>
                  <a:schemeClr val="bg1"/>
                </a:solidFill>
              </a:rPr>
              <a:t>Электронный ресурс</a:t>
            </a:r>
            <a:r>
              <a:rPr lang="en-US" sz="1200" dirty="0" smtClean="0">
                <a:solidFill>
                  <a:schemeClr val="bg1"/>
                </a:solidFill>
              </a:rPr>
              <a:t>] </a:t>
            </a:r>
            <a:r>
              <a:rPr lang="ru-RU" sz="1200" dirty="0" smtClean="0">
                <a:solidFill>
                  <a:schemeClr val="bg1"/>
                </a:solidFill>
              </a:rPr>
              <a:t> . – </a:t>
            </a:r>
            <a:r>
              <a:rPr lang="ru-RU" sz="1200" u="sng" dirty="0" smtClean="0">
                <a:solidFill>
                  <a:schemeClr val="bg1"/>
                </a:solidFill>
              </a:rPr>
              <a:t>http://fantlab.ru/autor19</a:t>
            </a:r>
            <a:r>
              <a:rPr lang="ru-RU" sz="1200" dirty="0" smtClean="0">
                <a:solidFill>
                  <a:schemeClr val="bg1"/>
                </a:solidFill>
              </a:rPr>
              <a:t> (дата обращения:  1.12.2013)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5517232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©</a:t>
            </a:r>
            <a:r>
              <a:rPr lang="ru-RU" sz="1600" dirty="0" smtClean="0">
                <a:solidFill>
                  <a:srgbClr val="FFC000"/>
                </a:solidFill>
              </a:rPr>
              <a:t>  Альманах «День за днём». Наука. Культура. Образование</a:t>
            </a:r>
          </a:p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http://den-za-dnem.ru</a:t>
            </a:r>
            <a:endParaRPr lang="ru-RU" sz="16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404664"/>
            <a:ext cx="43924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Весь капитал отца, вложенный в золотые прииски </a:t>
            </a:r>
            <a:r>
              <a:rPr lang="ru-RU" sz="1200" dirty="0" err="1" smtClean="0">
                <a:solidFill>
                  <a:schemeClr val="bg1"/>
                </a:solidFill>
              </a:rPr>
              <a:t>Бонанзы</a:t>
            </a:r>
            <a:r>
              <a:rPr lang="ru-RU" sz="1200" dirty="0" smtClean="0">
                <a:solidFill>
                  <a:schemeClr val="bg1"/>
                </a:solidFill>
              </a:rPr>
              <a:t>, приносил лишь тридцать шиллингов в неделю.  Этого едва хватало на самую скромную жизнь.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К лету 1896 года семья переехала из Бирмингема в деревушку </a:t>
            </a:r>
            <a:r>
              <a:rPr lang="ru-RU" sz="1600" b="1" dirty="0" err="1" smtClean="0">
                <a:solidFill>
                  <a:srgbClr val="FFC000"/>
                </a:solidFill>
              </a:rPr>
              <a:t>Сэйрхоул</a:t>
            </a:r>
            <a:r>
              <a:rPr lang="ru-RU" sz="1400" dirty="0" smtClean="0">
                <a:solidFill>
                  <a:srgbClr val="FFC000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в полутора милях к югу от города.    В наши дни </a:t>
            </a:r>
            <a:r>
              <a:rPr lang="ru-RU" sz="1200" dirty="0" err="1" smtClean="0">
                <a:solidFill>
                  <a:schemeClr val="bg1"/>
                </a:solidFill>
              </a:rPr>
              <a:t>Сэйрхоул</a:t>
            </a:r>
            <a:r>
              <a:rPr lang="ru-RU" sz="1200" dirty="0" smtClean="0">
                <a:solidFill>
                  <a:schemeClr val="bg1"/>
                </a:solidFill>
              </a:rPr>
              <a:t> — один из окраинных районов Бирмингема, густонаселённый и сплошь застроенный бетонными домами, но в те времена  это всё  ещё было мирное и безмятежное местечко, вдали от городского шума и суеты, в окружении полей и лесов.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492896"/>
            <a:ext cx="4392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Братья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были необыкновенно привязаны друг к другу, с  ранних лет мальчики привыкли давать волю фантазии и постоянно изобретали всевозможные игры и развлечения.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Особенно в душу юному Рональду запала местная мельница. Ею владели два нелюдимых мельника — отец и сын.  Почти полвека спустя они  обрели новую жизнь в образах мельников из  </a:t>
            </a:r>
            <a:r>
              <a:rPr lang="ru-RU" sz="1200" dirty="0" err="1" smtClean="0">
                <a:solidFill>
                  <a:schemeClr val="bg1"/>
                </a:solidFill>
              </a:rPr>
              <a:t>Хоббитании</a:t>
            </a:r>
            <a:r>
              <a:rPr lang="ru-RU" sz="1200" dirty="0" smtClean="0">
                <a:solidFill>
                  <a:schemeClr val="bg1"/>
                </a:solidFill>
              </a:rPr>
              <a:t> —сплетника </a:t>
            </a:r>
            <a:r>
              <a:rPr lang="ru-RU" sz="1200" dirty="0" err="1" smtClean="0">
                <a:solidFill>
                  <a:schemeClr val="bg1"/>
                </a:solidFill>
              </a:rPr>
              <a:t>Пескунса</a:t>
            </a:r>
            <a:r>
              <a:rPr lang="ru-RU" sz="1200" dirty="0" smtClean="0">
                <a:solidFill>
                  <a:schemeClr val="bg1"/>
                </a:solidFill>
              </a:rPr>
              <a:t> и его сына </a:t>
            </a:r>
            <a:r>
              <a:rPr lang="ru-RU" sz="1200" dirty="0" err="1" smtClean="0">
                <a:solidFill>
                  <a:schemeClr val="bg1"/>
                </a:solidFill>
              </a:rPr>
              <a:t>Тода</a:t>
            </a:r>
            <a:r>
              <a:rPr lang="ru-RU" sz="1200" dirty="0" smtClean="0">
                <a:solidFill>
                  <a:schemeClr val="bg1"/>
                </a:solidFill>
              </a:rPr>
              <a:t>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Мемориальная табличка в </a:t>
            </a:r>
            <a:r>
              <a:rPr lang="ru-RU" sz="1200" dirty="0" err="1" smtClean="0">
                <a:solidFill>
                  <a:schemeClr val="bg1"/>
                </a:solidFill>
              </a:rPr>
              <a:t>Сэйрхоуле</a:t>
            </a:r>
            <a:r>
              <a:rPr lang="ru-RU" sz="1200" dirty="0" smtClean="0">
                <a:solidFill>
                  <a:schemeClr val="bg1"/>
                </a:solidFill>
              </a:rPr>
              <a:t> гласит: </a:t>
            </a:r>
            <a:r>
              <a:rPr lang="ru-RU" sz="1200" i="1" dirty="0" smtClean="0">
                <a:solidFill>
                  <a:schemeClr val="bg1"/>
                </a:solidFill>
              </a:rPr>
              <a:t>«</a:t>
            </a:r>
            <a:r>
              <a:rPr lang="ru-RU" sz="1200" i="1" dirty="0" err="1" smtClean="0">
                <a:solidFill>
                  <a:schemeClr val="bg1"/>
                </a:solidFill>
              </a:rPr>
              <a:t>Сэйрхоул</a:t>
            </a:r>
            <a:r>
              <a:rPr lang="ru-RU" sz="1200" i="1" dirty="0" smtClean="0">
                <a:solidFill>
                  <a:schemeClr val="bg1"/>
                </a:solidFill>
              </a:rPr>
              <a:t>. Водяная мельница с 1542 года. Использовалась </a:t>
            </a:r>
            <a:r>
              <a:rPr lang="ru-RU" sz="1200" i="1" dirty="0" err="1" smtClean="0">
                <a:solidFill>
                  <a:schemeClr val="bg1"/>
                </a:solidFill>
              </a:rPr>
              <a:t>Мэттью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  <a:r>
              <a:rPr lang="ru-RU" sz="1200" i="1" dirty="0" err="1" smtClean="0">
                <a:solidFill>
                  <a:schemeClr val="bg1"/>
                </a:solidFill>
              </a:rPr>
              <a:t>Болтоном</a:t>
            </a:r>
            <a:r>
              <a:rPr lang="ru-RU" sz="1200" i="1" dirty="0" smtClean="0">
                <a:solidFill>
                  <a:schemeClr val="bg1"/>
                </a:solidFill>
              </a:rPr>
              <a:t> в середине XVIII века.  Реконструирована в 1768 году. Служила вдохновением для Дж. Р. Р. </a:t>
            </a:r>
            <a:r>
              <a:rPr lang="ru-RU" sz="1200" i="1" dirty="0" err="1" smtClean="0">
                <a:solidFill>
                  <a:schemeClr val="bg1"/>
                </a:solidFill>
              </a:rPr>
              <a:t>Толкина</a:t>
            </a:r>
            <a:r>
              <a:rPr lang="ru-RU" sz="1200" i="1" dirty="0" smtClean="0">
                <a:solidFill>
                  <a:schemeClr val="bg1"/>
                </a:solidFill>
              </a:rPr>
              <a:t> в 1896 —1900 гг.»</a:t>
            </a:r>
          </a:p>
          <a:p>
            <a:pPr algn="just"/>
            <a:endParaRPr lang="ru-RU" sz="800" i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Жизнь в </a:t>
            </a:r>
            <a:r>
              <a:rPr lang="ru-RU" sz="1200" dirty="0" err="1" smtClean="0">
                <a:solidFill>
                  <a:schemeClr val="bg1"/>
                </a:solidFill>
              </a:rPr>
              <a:t>Сэйрхоуле</a:t>
            </a:r>
            <a:r>
              <a:rPr lang="ru-RU" sz="1200" dirty="0" smtClean="0">
                <a:solidFill>
                  <a:schemeClr val="bg1"/>
                </a:solidFill>
              </a:rPr>
              <a:t> текла мирно и счастливо. Рональд любил эту деревушку, а его фантазии теперь питались чудесными образами сказок и старинных легенд.   И время это он до конца дней вспоминал как самую безмятежную и блаженную пору своей жизни. </a:t>
            </a:r>
          </a:p>
        </p:txBody>
      </p:sp>
      <p:pic>
        <p:nvPicPr>
          <p:cNvPr id="7" name="Рисунок 6" descr="010.png"/>
          <p:cNvPicPr>
            <a:picLocks noChangeAspect="1"/>
          </p:cNvPicPr>
          <p:nvPr/>
        </p:nvPicPr>
        <p:blipFill>
          <a:blip r:embed="rId2" cstate="print"/>
          <a:srcRect l="1658"/>
          <a:stretch>
            <a:fillRect/>
          </a:stretch>
        </p:blipFill>
        <p:spPr>
          <a:xfrm>
            <a:off x="827584" y="332656"/>
            <a:ext cx="3168352" cy="314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717032"/>
            <a:ext cx="2987603" cy="262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31640" y="3429000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Рональд с  братом Хилари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эйр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517" y="260648"/>
            <a:ext cx="8234939" cy="6048671"/>
          </a:xfrm>
          <a:prstGeom prst="rect">
            <a:avLst/>
          </a:prstGeom>
        </p:spPr>
      </p:pic>
      <p:pic>
        <p:nvPicPr>
          <p:cNvPr id="4" name="Рисунок 3" descr="сэйрхоул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8208912" cy="6048672"/>
          </a:xfrm>
          <a:prstGeom prst="rect">
            <a:avLst/>
          </a:prstGeom>
        </p:spPr>
      </p:pic>
      <p:pic>
        <p:nvPicPr>
          <p:cNvPr id="5" name="Рисунок 4" descr="Sarehole_Mill.jpg"/>
          <p:cNvPicPr>
            <a:picLocks noChangeAspect="1"/>
          </p:cNvPicPr>
          <p:nvPr/>
        </p:nvPicPr>
        <p:blipFill>
          <a:blip r:embed="rId4" cstate="print"/>
          <a:srcRect r="581" b="2326"/>
          <a:stretch>
            <a:fillRect/>
          </a:stretch>
        </p:blipFill>
        <p:spPr>
          <a:xfrm>
            <a:off x="467543" y="260648"/>
            <a:ext cx="8208913" cy="6048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4208" y="566124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Сэйхроул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260648"/>
            <a:ext cx="4752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Мать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 была умной, образованной женщиной. Она была способной пианисткой, пыталась привить сыновьям интерес к музыке, но Рональда игра на фортепиано не привлекла.   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, вложивший в уста эльфов и </a:t>
            </a:r>
            <a:r>
              <a:rPr lang="ru-RU" sz="1200" dirty="0" err="1" smtClean="0">
                <a:solidFill>
                  <a:schemeClr val="bg1"/>
                </a:solidFill>
              </a:rPr>
              <a:t>хоббитов</a:t>
            </a:r>
            <a:r>
              <a:rPr lang="ru-RU" sz="1200" dirty="0" smtClean="0">
                <a:solidFill>
                  <a:schemeClr val="bg1"/>
                </a:solidFill>
              </a:rPr>
              <a:t> так много замечательных стихов и песен, сам остался равнодушен к музыке на всю жизнь.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Рональд  начал читать в четыре года, чуть позже – писать. 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 сама занималась обучением обоих сыновей и, когда Рональду исполнилось семь лет,  стала обучать его французскому и латыни, развивала  его  врожденную способность  к иностранным  языкам. </a:t>
            </a:r>
          </a:p>
          <a:p>
            <a:pPr algn="just"/>
            <a:endParaRPr lang="ru-RU" sz="8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Уже в раннем детстве Рональд стал сочинять сказки о великанах и драконах. Мать поощряла его в этом, знакомила с лучшими детскими книгами того времени:  он прочёл и «Остров сокровищ», и «Алису в Стране чудес», и старинное предание о </a:t>
            </a:r>
            <a:r>
              <a:rPr lang="ru-RU" sz="1200" dirty="0" err="1" smtClean="0">
                <a:solidFill>
                  <a:schemeClr val="bg1"/>
                </a:solidFill>
              </a:rPr>
              <a:t>Гамельнском</a:t>
            </a:r>
            <a:r>
              <a:rPr lang="ru-RU" sz="1200" dirty="0" smtClean="0">
                <a:solidFill>
                  <a:schemeClr val="bg1"/>
                </a:solidFill>
              </a:rPr>
              <a:t> крысолове.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Но больше всего семилетнему Рональду пришлась по душе «Красная книга сказок» Эндрю </a:t>
            </a:r>
            <a:r>
              <a:rPr lang="ru-RU" sz="1200" dirty="0" err="1" smtClean="0">
                <a:solidFill>
                  <a:schemeClr val="bg1"/>
                </a:solidFill>
              </a:rPr>
              <a:t>Лэнга</a:t>
            </a:r>
            <a:r>
              <a:rPr lang="ru-RU" sz="1200" dirty="0" smtClean="0">
                <a:solidFill>
                  <a:schemeClr val="bg1"/>
                </a:solidFill>
              </a:rPr>
              <a:t>,  шотландского учёного,  который коллекционировал и адаптировал для детей народные сказки.</a:t>
            </a:r>
          </a:p>
        </p:txBody>
      </p:sp>
      <p:pic>
        <p:nvPicPr>
          <p:cNvPr id="4" name="Рисунок 3" descr="крысолов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28609">
            <a:off x="596911" y="401255"/>
            <a:ext cx="2417740" cy="231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003.jpg"/>
          <p:cNvPicPr>
            <a:picLocks noChangeAspect="1"/>
          </p:cNvPicPr>
          <p:nvPr/>
        </p:nvPicPr>
        <p:blipFill>
          <a:blip r:embed="rId3" cstate="print"/>
          <a:srcRect t="8952"/>
          <a:stretch>
            <a:fillRect/>
          </a:stretch>
        </p:blipFill>
        <p:spPr>
          <a:xfrm>
            <a:off x="1763688" y="1412776"/>
            <a:ext cx="1957048" cy="2713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014.png"/>
          <p:cNvPicPr>
            <a:picLocks noChangeAspect="1"/>
          </p:cNvPicPr>
          <p:nvPr/>
        </p:nvPicPr>
        <p:blipFill>
          <a:blip r:embed="rId4" cstate="print"/>
          <a:srcRect l="22680"/>
          <a:stretch>
            <a:fillRect/>
          </a:stretch>
        </p:blipFill>
        <p:spPr>
          <a:xfrm>
            <a:off x="467544" y="2780928"/>
            <a:ext cx="3682380" cy="3524250"/>
          </a:xfrm>
          <a:prstGeom prst="rect">
            <a:avLst/>
          </a:prstGeom>
        </p:spPr>
      </p:pic>
      <p:pic>
        <p:nvPicPr>
          <p:cNvPr id="9" name="Рисунок 8" descr="03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4005064"/>
            <a:ext cx="4536504" cy="21081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404664"/>
            <a:ext cx="460851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конце 1900 года 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с детьми вернулась в Бирмингем.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Стремясь найти опору в жизни,  мать Рональда погрузилась  в религию и в 1899 году приняла католичество, это привело к её  разрыву с  </a:t>
            </a:r>
            <a:r>
              <a:rPr lang="ru-RU" sz="1200" dirty="0" err="1" smtClean="0">
                <a:solidFill>
                  <a:schemeClr val="bg1"/>
                </a:solidFill>
              </a:rPr>
              <a:t>родственниками-англиканами</a:t>
            </a:r>
            <a:r>
              <a:rPr lang="ru-RU" sz="1200" dirty="0" smtClean="0">
                <a:solidFill>
                  <a:schemeClr val="bg1"/>
                </a:solidFill>
              </a:rPr>
              <a:t>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</a:t>
            </a:r>
            <a:r>
              <a:rPr lang="ru-RU" sz="1200" dirty="0" err="1" smtClean="0">
                <a:solidFill>
                  <a:schemeClr val="bg1"/>
                </a:solidFill>
              </a:rPr>
              <a:t>ораторианской</a:t>
            </a:r>
            <a:r>
              <a:rPr lang="ru-RU" sz="1200" dirty="0" smtClean="0">
                <a:solidFill>
                  <a:schemeClr val="bg1"/>
                </a:solidFill>
              </a:rPr>
              <a:t> церкви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 нашла столь необходимую ей поддержку и обрела доброго друга в лице одного из священников — отца </a:t>
            </a:r>
            <a:r>
              <a:rPr lang="ru-RU" sz="1400" b="1" dirty="0" err="1" smtClean="0">
                <a:solidFill>
                  <a:srgbClr val="FFC000"/>
                </a:solidFill>
              </a:rPr>
              <a:t>Фрэнсиса</a:t>
            </a:r>
            <a:r>
              <a:rPr lang="ru-RU" sz="1400" b="1" dirty="0" smtClean="0">
                <a:solidFill>
                  <a:srgbClr val="FFC000"/>
                </a:solidFill>
              </a:rPr>
              <a:t> Хавьера Моргана</a:t>
            </a:r>
            <a:r>
              <a:rPr lang="ru-RU" sz="1200" dirty="0" smtClean="0">
                <a:solidFill>
                  <a:schemeClr val="bg1"/>
                </a:solidFill>
              </a:rPr>
              <a:t>, который стал их семейным духовником и близким другом.   Хилари и Рональд любили и уважали его,  называя  своим  вторым  отцом.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1899 году Рональд держал вступительные экзамены в престижную классическую школу короля Эдуарда, в которой когда-то учился его отец. Он потерпел неудачу, но на следующий год успешно сдал экзамены и в сентябре 1900 года начал посещать занятия.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школе  Рональд  без труда справлялся со всеми заданиями. Интерес к языкам у него не пропал — более того, он уже выказывал все задатки талантливого лингвиста.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Школа короля Эдуарда предоставила все возможности для развития этого дара:  кроме французского и немецкого языков, входивших в обязательную программу, Рональд начал изучать греческий.  Благодаря преподавателю Джорджу </a:t>
            </a:r>
            <a:r>
              <a:rPr lang="ru-RU" sz="1200" dirty="0" err="1" smtClean="0">
                <a:solidFill>
                  <a:schemeClr val="bg1"/>
                </a:solidFill>
              </a:rPr>
              <a:t>Бруэртону</a:t>
            </a:r>
            <a:r>
              <a:rPr lang="ru-RU" sz="1200" dirty="0" smtClean="0">
                <a:solidFill>
                  <a:schemeClr val="bg1"/>
                </a:solidFill>
              </a:rPr>
              <a:t>, который был страстным поклонником средневековой литературы, юный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познакомился с поэзией Чосера и открыл для себя сокровищницу среднеанглийского языка. </a:t>
            </a:r>
          </a:p>
        </p:txBody>
      </p:sp>
      <p:pic>
        <p:nvPicPr>
          <p:cNvPr id="3" name="Рисунок 2" descr="Святой отец Фрэнсис Морг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2448272" cy="3540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5616" y="3645024"/>
            <a:ext cx="17647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 smtClean="0">
                <a:solidFill>
                  <a:srgbClr val="FFC000"/>
                </a:solidFill>
              </a:rPr>
              <a:t>Фрэнсис</a:t>
            </a:r>
            <a:r>
              <a:rPr lang="ru-RU" sz="1200" dirty="0" smtClean="0">
                <a:solidFill>
                  <a:srgbClr val="FFC000"/>
                </a:solidFill>
              </a:rPr>
              <a:t> Хавьер Морган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Бирм2.jpg"/>
          <p:cNvPicPr>
            <a:picLocks noChangeAspect="1"/>
          </p:cNvPicPr>
          <p:nvPr/>
        </p:nvPicPr>
        <p:blipFill>
          <a:blip r:embed="rId3" cstate="print"/>
          <a:srcRect r="10588"/>
          <a:stretch>
            <a:fillRect/>
          </a:stretch>
        </p:blipFill>
        <p:spPr>
          <a:xfrm>
            <a:off x="467544" y="260648"/>
            <a:ext cx="8208912" cy="6120680"/>
          </a:xfrm>
          <a:prstGeom prst="rect">
            <a:avLst/>
          </a:prstGeom>
        </p:spPr>
      </p:pic>
      <p:pic>
        <p:nvPicPr>
          <p:cNvPr id="9" name="Рисунок 8" descr="BirminghamUniversityChancellorsCourt.jpg"/>
          <p:cNvPicPr>
            <a:picLocks noChangeAspect="1"/>
          </p:cNvPicPr>
          <p:nvPr/>
        </p:nvPicPr>
        <p:blipFill>
          <a:blip r:embed="rId4" cstate="print"/>
          <a:srcRect b="1163"/>
          <a:stretch>
            <a:fillRect/>
          </a:stretch>
        </p:blipFill>
        <p:spPr>
          <a:xfrm>
            <a:off x="467544" y="260648"/>
            <a:ext cx="8208912" cy="6120680"/>
          </a:xfrm>
          <a:prstGeom prst="rect">
            <a:avLst/>
          </a:prstGeom>
        </p:spPr>
      </p:pic>
      <p:pic>
        <p:nvPicPr>
          <p:cNvPr id="8" name="Рисунок 7" descr="эд2.jpg"/>
          <p:cNvPicPr>
            <a:picLocks noChangeAspect="1"/>
          </p:cNvPicPr>
          <p:nvPr/>
        </p:nvPicPr>
        <p:blipFill>
          <a:blip r:embed="rId5" cstate="print"/>
          <a:srcRect r="10226" b="4878"/>
          <a:stretch>
            <a:fillRect/>
          </a:stretch>
        </p:blipFill>
        <p:spPr>
          <a:xfrm>
            <a:off x="467544" y="1052736"/>
            <a:ext cx="8208912" cy="4392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33265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Бирмингем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148478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Школа короля Эдуарда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260648"/>
            <a:ext cx="4824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620688"/>
            <a:ext cx="42484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В ноябре 1904 года в возрасте тридцати четырёх лет  скончалась   от  диабета  мать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Толкиена</a:t>
            </a:r>
            <a:r>
              <a:rPr lang="ru-RU" sz="1200" dirty="0" smtClean="0">
                <a:solidFill>
                  <a:schemeClr val="bg1"/>
                </a:solidFill>
              </a:rPr>
              <a:t>.  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Смерть матери оставила глубокий след в душе юного Рональда,  время не залечило рану: даже через тридцать семь лет после смерти матери, в письме от 1941 года, </a:t>
            </a:r>
            <a:r>
              <a:rPr lang="ru-RU" sz="1200" dirty="0" err="1" smtClean="0">
                <a:solidFill>
                  <a:schemeClr val="bg1"/>
                </a:solidFill>
              </a:rPr>
              <a:t>Толкиен</a:t>
            </a:r>
            <a:r>
              <a:rPr lang="ru-RU" sz="1200" dirty="0" smtClean="0">
                <a:solidFill>
                  <a:schemeClr val="bg1"/>
                </a:solidFill>
              </a:rPr>
              <a:t> рассказывал своему сыну Майклу о том, какой прекрасной,  умной  и образованной женщиной была </a:t>
            </a:r>
            <a:r>
              <a:rPr lang="ru-RU" sz="1200" dirty="0" err="1" smtClean="0">
                <a:solidFill>
                  <a:schemeClr val="bg1"/>
                </a:solidFill>
              </a:rPr>
              <a:t>Мэйбл</a:t>
            </a:r>
            <a:r>
              <a:rPr lang="ru-RU" sz="1200" dirty="0" smtClean="0">
                <a:solidFill>
                  <a:schemeClr val="bg1"/>
                </a:solidFill>
              </a:rPr>
              <a:t>, сколько невзгод  пришлось перенести ей в своей жизни и каким  гонениям  она   подверглась,  перейдя в  католичество. </a:t>
            </a:r>
          </a:p>
          <a:p>
            <a:pPr algn="just"/>
            <a:endParaRPr lang="ru-RU" sz="1200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Для двенадцатилетнего Рональда образ матери и католическая вера были связаны неразрывно, именно с этого времени он стал убеждённым и ревностным поборником католицизма.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Глубокая религиозность повлияла на всю его дальнейшую жизнь и карьеру, стала одним из столпов созданной им мифологии и одним из главных источников его творческого вдохновения.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Раннее сиротство серьёзно отразилось на характере Рональда. Он с детства был дружелюбным, общительным и весёлым и сохранил эти черты на всю жизнь.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Но с ноября 1904 года в его личности появилась новая, довольно мрачная сторона:  временами отчаяние захлестывало его и повергало в  тяжёлую  депрессию.</a:t>
            </a:r>
          </a:p>
        </p:txBody>
      </p:sp>
      <p:pic>
        <p:nvPicPr>
          <p:cNvPr id="6" name="Рисунок 5" descr="КАт-собол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3444393" cy="2634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99592" y="3140968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C000"/>
                </a:solidFill>
              </a:rPr>
              <a:t>Католический собор в Бирмингеме</a:t>
            </a:r>
            <a:endParaRPr lang="ru-RU" sz="1200" dirty="0">
              <a:solidFill>
                <a:srgbClr val="FFC000"/>
              </a:solidFill>
            </a:endParaRPr>
          </a:p>
        </p:txBody>
      </p:sp>
      <p:pic>
        <p:nvPicPr>
          <p:cNvPr id="8" name="Рисунок 7" descr="Эдж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573016"/>
            <a:ext cx="346504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187624" y="594928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C000"/>
                </a:solidFill>
              </a:rPr>
              <a:t>Эджбастон</a:t>
            </a:r>
            <a:r>
              <a:rPr lang="ru-RU" sz="1200" dirty="0" smtClean="0">
                <a:solidFill>
                  <a:srgbClr val="FFC000"/>
                </a:solidFill>
              </a:rPr>
              <a:t>, район Бирмингема</a:t>
            </a:r>
            <a:endParaRPr lang="ru-RU" sz="1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6397</Words>
  <Application>Microsoft Office PowerPoint</Application>
  <PresentationFormat>Экран (4:3)</PresentationFormat>
  <Paragraphs>370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Olga</cp:lastModifiedBy>
  <cp:revision>721</cp:revision>
  <dcterms:created xsi:type="dcterms:W3CDTF">2013-12-07T06:32:12Z</dcterms:created>
  <dcterms:modified xsi:type="dcterms:W3CDTF">2019-09-03T03:53:20Z</dcterms:modified>
</cp:coreProperties>
</file>